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77" r:id="rId14"/>
    <p:sldId id="276" r:id="rId15"/>
    <p:sldId id="269" r:id="rId16"/>
    <p:sldId id="270" r:id="rId17"/>
    <p:sldId id="271" r:id="rId18"/>
    <p:sldId id="272" r:id="rId19"/>
    <p:sldId id="273" r:id="rId20"/>
    <p:sldId id="274" r:id="rId21"/>
    <p:sldId id="278" r:id="rId22"/>
    <p:sldId id="280" r:id="rId23"/>
    <p:sldId id="279" r:id="rId24"/>
    <p:sldId id="27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ikha Naresh Shah" initials="SNS"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71"/>
  </p:normalViewPr>
  <p:slideViewPr>
    <p:cSldViewPr>
      <p:cViewPr>
        <p:scale>
          <a:sx n="85" d="100"/>
          <a:sy n="85" d="100"/>
        </p:scale>
        <p:origin x="1548" y="2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jpeg>
</file>

<file path=ppt/media/image2.tif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C40854-F67B-2440-8D5E-10A7847C4DDC}" type="datetimeFigureOut">
              <a:rPr lang="en-US" smtClean="0"/>
              <a:t>12/11/2017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F80AA0-CBFC-064C-AC8E-638EAB9DF2DD}" type="slidenum">
              <a:rPr lang="en-US" smtClean="0"/>
              <a:t>‹#›</a:t>
            </a:fld>
            <a:endParaRPr lang="en-US"/>
          </a:p>
        </p:txBody>
      </p:sp>
    </p:spTree>
    <p:extLst>
      <p:ext uri="{BB962C8B-B14F-4D97-AF65-F5344CB8AC3E}">
        <p14:creationId xmlns:p14="http://schemas.microsoft.com/office/powerpoint/2010/main" val="5726687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F80AA0-CBFC-064C-AC8E-638EAB9DF2DD}" type="slidenum">
              <a:rPr lang="en-US" smtClean="0"/>
              <a:t>5</a:t>
            </a:fld>
            <a:endParaRPr lang="en-US"/>
          </a:p>
        </p:txBody>
      </p:sp>
    </p:spTree>
    <p:extLst>
      <p:ext uri="{BB962C8B-B14F-4D97-AF65-F5344CB8AC3E}">
        <p14:creationId xmlns:p14="http://schemas.microsoft.com/office/powerpoint/2010/main" val="16179591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5BDCA31E-453E-468E-A1D6-7565E9D3C17E}" type="datetimeFigureOut">
              <a:rPr lang="en-IN" smtClean="0"/>
              <a:t>11-12-2017</a:t>
            </a:fld>
            <a:endParaRPr lang="en-IN"/>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BEE12518-BF62-4E93-8C42-080ED6B9A671}"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DCA31E-453E-468E-A1D6-7565E9D3C17E}" type="datetimeFigureOut">
              <a:rPr lang="en-IN" smtClean="0"/>
              <a:t>11-12-2017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E12518-BF62-4E93-8C42-080ED6B9A671}"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DCA31E-453E-468E-A1D6-7565E9D3C17E}" type="datetimeFigureOut">
              <a:rPr lang="en-IN" smtClean="0"/>
              <a:t>11-12-2017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E12518-BF62-4E93-8C42-080ED6B9A671}"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BDCA31E-453E-468E-A1D6-7565E9D3C17E}" type="datetimeFigureOut">
              <a:rPr lang="en-IN" smtClean="0"/>
              <a:t>11-12-2017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E12518-BF62-4E93-8C42-080ED6B9A671}" type="slidenum">
              <a:rPr lang="en-IN" smtClean="0"/>
              <a:t>‹#›</a:t>
            </a:fld>
            <a:endParaRPr lang="en-IN"/>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BDCA31E-453E-468E-A1D6-7565E9D3C17E}" type="datetimeFigureOut">
              <a:rPr lang="en-IN" smtClean="0"/>
              <a:t>11-12-2017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EE12518-BF62-4E93-8C42-080ED6B9A671}" type="slidenum">
              <a:rPr lang="en-IN" smtClean="0"/>
              <a:t>‹#›</a:t>
            </a:fld>
            <a:endParaRPr lang="en-IN"/>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BDCA31E-453E-468E-A1D6-7565E9D3C17E}" type="datetimeFigureOut">
              <a:rPr lang="en-IN" smtClean="0"/>
              <a:t>11-12-2017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E12518-BF62-4E93-8C42-080ED6B9A671}" type="slidenum">
              <a:rPr lang="en-IN" smtClean="0"/>
              <a:t>‹#›</a:t>
            </a:fld>
            <a:endParaRPr lang="en-IN"/>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5BDCA31E-453E-468E-A1D6-7565E9D3C17E}" type="datetimeFigureOut">
              <a:rPr lang="en-IN" smtClean="0"/>
              <a:t>11-12-2017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EE12518-BF62-4E93-8C42-080ED6B9A671}"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BDCA31E-453E-468E-A1D6-7565E9D3C17E}" type="datetimeFigureOut">
              <a:rPr lang="en-IN" smtClean="0"/>
              <a:t>11-12-2017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EE12518-BF62-4E93-8C42-080ED6B9A671}" type="slidenum">
              <a:rPr lang="en-IN" smtClean="0"/>
              <a:t>‹#›</a:t>
            </a:fld>
            <a:endParaRPr lang="en-IN"/>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DCA31E-453E-468E-A1D6-7565E9D3C17E}" type="datetimeFigureOut">
              <a:rPr lang="en-IN" smtClean="0"/>
              <a:t>11-12-2017</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EE12518-BF62-4E93-8C42-080ED6B9A671}"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5BDCA31E-453E-468E-A1D6-7565E9D3C17E}" type="datetimeFigureOut">
              <a:rPr lang="en-IN" smtClean="0"/>
              <a:t>11-12-2017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EE12518-BF62-4E93-8C42-080ED6B9A671}"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5BDCA31E-453E-468E-A1D6-7565E9D3C17E}" type="datetimeFigureOut">
              <a:rPr lang="en-IN" smtClean="0"/>
              <a:t>11-12-2017</a:t>
            </a:fld>
            <a:endParaRPr lang="en-IN"/>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IN"/>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BEE12518-BF62-4E93-8C42-080ED6B9A671}" type="slidenum">
              <a:rPr lang="en-IN" smtClean="0"/>
              <a:t>‹#›</a:t>
            </a:fld>
            <a:endParaRPr lang="en-IN"/>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5BDCA31E-453E-468E-A1D6-7565E9D3C17E}" type="datetimeFigureOut">
              <a:rPr lang="en-IN" smtClean="0"/>
              <a:t>11-12-2017</a:t>
            </a:fld>
            <a:endParaRPr lang="en-IN"/>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IN"/>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EE12518-BF62-4E93-8C42-080ED6B9A671}"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476672"/>
            <a:ext cx="7772400" cy="1512168"/>
          </a:xfrm>
        </p:spPr>
        <p:txBody>
          <a:bodyPr>
            <a:normAutofit fontScale="90000"/>
          </a:bodyPr>
          <a:lstStyle/>
          <a:p>
            <a:pPr algn="ctr"/>
            <a:r>
              <a:rPr lang="en-IN" sz="3200" dirty="0"/>
              <a:t>Genetic Algorithms for Best Possible Flight</a:t>
            </a:r>
            <a:br>
              <a:rPr lang="en-IN" sz="3200" dirty="0"/>
            </a:br>
            <a:r>
              <a:rPr lang="en-IN" sz="3200" dirty="0"/>
              <a:t>(INFO6205_08)</a:t>
            </a:r>
          </a:p>
        </p:txBody>
      </p:sp>
      <p:sp>
        <p:nvSpPr>
          <p:cNvPr id="3" name="Subtitle 2"/>
          <p:cNvSpPr>
            <a:spLocks noGrp="1"/>
          </p:cNvSpPr>
          <p:nvPr>
            <p:ph type="subTitle" idx="1"/>
          </p:nvPr>
        </p:nvSpPr>
        <p:spPr>
          <a:xfrm>
            <a:off x="899592" y="3356992"/>
            <a:ext cx="7772400" cy="1670343"/>
          </a:xfrm>
        </p:spPr>
        <p:txBody>
          <a:bodyPr>
            <a:normAutofit/>
          </a:bodyPr>
          <a:lstStyle/>
          <a:p>
            <a:r>
              <a:rPr lang="en-IN" sz="2900" b="1" u="sng" dirty="0"/>
              <a:t>Team 08</a:t>
            </a:r>
          </a:p>
          <a:p>
            <a:r>
              <a:rPr lang="en-IN" sz="2900" dirty="0" err="1"/>
              <a:t>Hardik</a:t>
            </a:r>
            <a:r>
              <a:rPr lang="en-IN" sz="2900" dirty="0"/>
              <a:t> Jain </a:t>
            </a:r>
          </a:p>
          <a:p>
            <a:r>
              <a:rPr lang="en-IN" sz="2900" dirty="0"/>
              <a:t>Shikha Shah</a:t>
            </a:r>
          </a:p>
          <a:p>
            <a:endParaRPr lang="en-IN" sz="2900" dirty="0"/>
          </a:p>
          <a:p>
            <a:endParaRPr lang="en-IN" dirty="0"/>
          </a:p>
        </p:txBody>
      </p:sp>
    </p:spTree>
    <p:extLst>
      <p:ext uri="{BB962C8B-B14F-4D97-AF65-F5344CB8AC3E}">
        <p14:creationId xmlns:p14="http://schemas.microsoft.com/office/powerpoint/2010/main" val="2913074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fontScale="92500" lnSpcReduction="10000"/>
          </a:bodyPr>
          <a:lstStyle/>
          <a:p>
            <a:pPr marL="109728" indent="0">
              <a:buNone/>
            </a:pPr>
            <a:r>
              <a:rPr lang="en-US" sz="1900" dirty="0"/>
              <a:t>private void </a:t>
            </a:r>
            <a:r>
              <a:rPr lang="en-US" sz="1900" dirty="0" err="1"/>
              <a:t>doSelectionAndCrossover</a:t>
            </a:r>
            <a:r>
              <a:rPr lang="en-US" sz="1900" dirty="0"/>
              <a:t>() {</a:t>
            </a:r>
          </a:p>
          <a:p>
            <a:pPr marL="109728" indent="0">
              <a:buNone/>
            </a:pPr>
            <a:r>
              <a:rPr lang="en-US" sz="1900" dirty="0" err="1"/>
              <a:t>int</a:t>
            </a:r>
            <a:r>
              <a:rPr lang="en-US" sz="1900" dirty="0"/>
              <a:t> </a:t>
            </a:r>
            <a:r>
              <a:rPr lang="en-US" sz="1900" dirty="0" err="1"/>
              <a:t>cullCount</a:t>
            </a:r>
            <a:r>
              <a:rPr lang="en-US" sz="1900" dirty="0"/>
              <a:t> = (</a:t>
            </a:r>
            <a:r>
              <a:rPr lang="en-US" sz="1900" dirty="0" err="1"/>
              <a:t>int</a:t>
            </a:r>
            <a:r>
              <a:rPr lang="en-US" sz="1900" dirty="0"/>
              <a:t>)(</a:t>
            </a:r>
            <a:r>
              <a:rPr lang="en-US" sz="1900" dirty="0" err="1"/>
              <a:t>Constants.CULL_RATIO</a:t>
            </a:r>
            <a:r>
              <a:rPr lang="en-US" sz="1900" dirty="0"/>
              <a:t> * </a:t>
            </a:r>
            <a:r>
              <a:rPr lang="en-US" sz="1900" dirty="0" err="1"/>
              <a:t>flights.size</a:t>
            </a:r>
            <a:r>
              <a:rPr lang="en-US" sz="1900" dirty="0"/>
              <a:t>());</a:t>
            </a:r>
          </a:p>
          <a:p>
            <a:pPr marL="109728" indent="0">
              <a:buNone/>
            </a:pPr>
            <a:r>
              <a:rPr lang="en-US" sz="1900" dirty="0"/>
              <a:t>for(</a:t>
            </a:r>
            <a:r>
              <a:rPr lang="en-US" sz="1900" dirty="0" err="1"/>
              <a:t>int</a:t>
            </a:r>
            <a:r>
              <a:rPr lang="en-US" sz="1900" dirty="0"/>
              <a:t> </a:t>
            </a:r>
            <a:r>
              <a:rPr lang="en-US" sz="1900" dirty="0" err="1"/>
              <a:t>i</a:t>
            </a:r>
            <a:r>
              <a:rPr lang="en-US" sz="1900" dirty="0"/>
              <a:t> = 1; </a:t>
            </a:r>
            <a:r>
              <a:rPr lang="en-US" sz="1900" dirty="0" err="1"/>
              <a:t>i</a:t>
            </a:r>
            <a:r>
              <a:rPr lang="en-US" sz="1900" dirty="0"/>
              <a:t> &lt;= </a:t>
            </a:r>
            <a:r>
              <a:rPr lang="en-US" sz="1900" dirty="0" err="1"/>
              <a:t>cullCount</a:t>
            </a:r>
            <a:r>
              <a:rPr lang="en-US" sz="1900" dirty="0"/>
              <a:t>; </a:t>
            </a:r>
            <a:r>
              <a:rPr lang="en-US" sz="1900" dirty="0" err="1"/>
              <a:t>i</a:t>
            </a:r>
            <a:r>
              <a:rPr lang="en-US" sz="1900" dirty="0"/>
              <a:t>++) {</a:t>
            </a:r>
          </a:p>
          <a:p>
            <a:pPr marL="109728" indent="0">
              <a:buNone/>
            </a:pPr>
            <a:r>
              <a:rPr lang="en-US" sz="1900" dirty="0"/>
              <a:t>//Choosing the 2 best species</a:t>
            </a:r>
          </a:p>
          <a:p>
            <a:pPr marL="109728" indent="0">
              <a:buNone/>
            </a:pPr>
            <a:r>
              <a:rPr lang="en-US" sz="1900" dirty="0"/>
              <a:t>Flight flight1  = </a:t>
            </a:r>
            <a:r>
              <a:rPr lang="en-US" sz="1900" dirty="0" err="1"/>
              <a:t>getFittest</a:t>
            </a:r>
            <a:r>
              <a:rPr lang="en-US" sz="1900" dirty="0"/>
              <a:t>();</a:t>
            </a:r>
          </a:p>
          <a:p>
            <a:pPr marL="109728" indent="0">
              <a:buNone/>
            </a:pPr>
            <a:r>
              <a:rPr lang="en-US" sz="1900" dirty="0"/>
              <a:t>Flight flight2  = </a:t>
            </a:r>
            <a:r>
              <a:rPr lang="en-US" sz="1900" dirty="0" err="1"/>
              <a:t>flights.get</a:t>
            </a:r>
            <a:r>
              <a:rPr lang="en-US" sz="1900" dirty="0"/>
              <a:t>(1);</a:t>
            </a:r>
          </a:p>
          <a:p>
            <a:pPr marL="109728" indent="0">
              <a:buNone/>
            </a:pPr>
            <a:r>
              <a:rPr lang="en-US" sz="1900" dirty="0"/>
              <a:t>Flight </a:t>
            </a:r>
            <a:r>
              <a:rPr lang="en-US" sz="1900" dirty="0" err="1"/>
              <a:t>newFlight</a:t>
            </a:r>
            <a:r>
              <a:rPr lang="en-US" sz="1900" dirty="0"/>
              <a:t> = </a:t>
            </a:r>
            <a:r>
              <a:rPr lang="en-US" sz="1900" dirty="0" err="1"/>
              <a:t>doCrossover</a:t>
            </a:r>
            <a:r>
              <a:rPr lang="en-US" sz="1900" dirty="0"/>
              <a:t>(flight1, flight2);</a:t>
            </a:r>
          </a:p>
          <a:p>
            <a:pPr marL="109728" indent="0">
              <a:buNone/>
            </a:pPr>
            <a:r>
              <a:rPr lang="en-US" sz="1900" dirty="0" err="1"/>
              <a:t>doMutation</a:t>
            </a:r>
            <a:r>
              <a:rPr lang="en-US" sz="1900" dirty="0"/>
              <a:t>(</a:t>
            </a:r>
            <a:r>
              <a:rPr lang="en-US" sz="1900" dirty="0" err="1"/>
              <a:t>newFlight</a:t>
            </a:r>
            <a:r>
              <a:rPr lang="en-US" sz="1900" dirty="0"/>
              <a:t>);</a:t>
            </a:r>
          </a:p>
          <a:p>
            <a:pPr marL="109728" indent="0">
              <a:buNone/>
            </a:pPr>
            <a:r>
              <a:rPr lang="en-US" sz="1900" dirty="0" err="1"/>
              <a:t>doCull</a:t>
            </a:r>
            <a:r>
              <a:rPr lang="en-US" sz="1900" dirty="0"/>
              <a:t>(); </a:t>
            </a:r>
          </a:p>
          <a:p>
            <a:pPr marL="109728" indent="0">
              <a:buNone/>
            </a:pPr>
            <a:r>
              <a:rPr lang="en-US" sz="1900" dirty="0"/>
              <a:t>}</a:t>
            </a:r>
          </a:p>
          <a:p>
            <a:pPr marL="109728" indent="0">
              <a:buNone/>
            </a:pPr>
            <a:r>
              <a:rPr lang="en-US" sz="1900" dirty="0"/>
              <a:t>}</a:t>
            </a:r>
          </a:p>
          <a:p>
            <a:r>
              <a:rPr lang="en-IN" dirty="0"/>
              <a:t>For each evolution, a certain percentage of the population gets culled based on the cull ratio and the same number of offspring are added.</a:t>
            </a:r>
          </a:p>
        </p:txBody>
      </p:sp>
      <p:sp>
        <p:nvSpPr>
          <p:cNvPr id="3" name="Title 2"/>
          <p:cNvSpPr>
            <a:spLocks noGrp="1"/>
          </p:cNvSpPr>
          <p:nvPr>
            <p:ph type="title"/>
          </p:nvPr>
        </p:nvSpPr>
        <p:spPr/>
        <p:txBody>
          <a:bodyPr/>
          <a:lstStyle/>
          <a:p>
            <a:r>
              <a:rPr lang="en-IN" dirty="0"/>
              <a:t>Selection</a:t>
            </a:r>
          </a:p>
        </p:txBody>
      </p:sp>
    </p:spTree>
    <p:extLst>
      <p:ext uri="{BB962C8B-B14F-4D97-AF65-F5344CB8AC3E}">
        <p14:creationId xmlns:p14="http://schemas.microsoft.com/office/powerpoint/2010/main" val="18567125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fontScale="40000" lnSpcReduction="20000"/>
          </a:bodyPr>
          <a:lstStyle/>
          <a:p>
            <a:pPr marL="109728" indent="0">
              <a:buNone/>
            </a:pPr>
            <a:r>
              <a:rPr lang="en-US" sz="3000" dirty="0"/>
              <a:t>private Flight </a:t>
            </a:r>
            <a:r>
              <a:rPr lang="en-US" sz="3000" dirty="0" err="1"/>
              <a:t>doCrossover</a:t>
            </a:r>
            <a:r>
              <a:rPr lang="en-US" sz="3000" dirty="0"/>
              <a:t>(Flight flight1, Flight flight2) {</a:t>
            </a:r>
          </a:p>
          <a:p>
            <a:pPr marL="109728" indent="0">
              <a:buNone/>
            </a:pPr>
            <a:r>
              <a:rPr lang="en-US" sz="3000" dirty="0"/>
              <a:t>Flight </a:t>
            </a:r>
            <a:r>
              <a:rPr lang="en-US" sz="3000" dirty="0" err="1"/>
              <a:t>newFlight</a:t>
            </a:r>
            <a:r>
              <a:rPr lang="en-US" sz="3000" dirty="0"/>
              <a:t> = </a:t>
            </a:r>
            <a:r>
              <a:rPr lang="en-US" sz="3000" dirty="0" err="1"/>
              <a:t>generateFlight</a:t>
            </a:r>
            <a:r>
              <a:rPr lang="en-US" sz="3000" dirty="0"/>
              <a:t>();</a:t>
            </a:r>
          </a:p>
          <a:p>
            <a:pPr marL="109728" indent="0">
              <a:buNone/>
            </a:pPr>
            <a:r>
              <a:rPr lang="en-US" sz="3000" dirty="0" err="1"/>
              <a:t>int</a:t>
            </a:r>
            <a:r>
              <a:rPr lang="en-US" sz="3000" dirty="0"/>
              <a:t> cutoff = (</a:t>
            </a:r>
            <a:r>
              <a:rPr lang="en-US" sz="3000" dirty="0" err="1"/>
              <a:t>int</a:t>
            </a:r>
            <a:r>
              <a:rPr lang="en-US" sz="3000" dirty="0"/>
              <a:t>)</a:t>
            </a:r>
            <a:r>
              <a:rPr lang="en-US" sz="3000" dirty="0" err="1"/>
              <a:t>Math.floor</a:t>
            </a:r>
            <a:r>
              <a:rPr lang="en-US" sz="3000" dirty="0"/>
              <a:t>(</a:t>
            </a:r>
            <a:r>
              <a:rPr lang="en-US" sz="3000" dirty="0" err="1"/>
              <a:t>Math.random</a:t>
            </a:r>
            <a:r>
              <a:rPr lang="en-US" sz="3000" dirty="0"/>
              <a:t>() * 10);</a:t>
            </a:r>
          </a:p>
          <a:p>
            <a:pPr marL="109728" indent="0">
              <a:buNone/>
            </a:pPr>
            <a:r>
              <a:rPr lang="en-US" sz="3000" dirty="0" err="1"/>
              <a:t>int</a:t>
            </a:r>
            <a:r>
              <a:rPr lang="en-US" sz="3000" dirty="0"/>
              <a:t> size = flight1.getTimeArray().length;</a:t>
            </a:r>
          </a:p>
          <a:p>
            <a:pPr marL="109728" indent="0">
              <a:buNone/>
            </a:pPr>
            <a:r>
              <a:rPr lang="en-US" sz="3000" dirty="0" err="1"/>
              <a:t>int</a:t>
            </a:r>
            <a:r>
              <a:rPr lang="en-US" sz="3000" dirty="0"/>
              <a:t>[] </a:t>
            </a:r>
            <a:r>
              <a:rPr lang="en-US" sz="3000" dirty="0" err="1"/>
              <a:t>priceArray</a:t>
            </a:r>
            <a:r>
              <a:rPr lang="en-US" sz="3000" dirty="0"/>
              <a:t> = </a:t>
            </a:r>
            <a:r>
              <a:rPr lang="en-US" sz="3000" dirty="0" err="1"/>
              <a:t>newFlight.getPriceArray</a:t>
            </a:r>
            <a:r>
              <a:rPr lang="en-US" sz="3000" dirty="0"/>
              <a:t>();</a:t>
            </a:r>
          </a:p>
          <a:p>
            <a:pPr marL="109728" indent="0">
              <a:buNone/>
            </a:pPr>
            <a:r>
              <a:rPr lang="en-US" sz="3000" dirty="0" err="1"/>
              <a:t>int</a:t>
            </a:r>
            <a:r>
              <a:rPr lang="en-US" sz="3000" dirty="0"/>
              <a:t>[] priceArray1 = flight1.getPriceArray();</a:t>
            </a:r>
          </a:p>
          <a:p>
            <a:pPr marL="109728" indent="0">
              <a:buNone/>
            </a:pPr>
            <a:r>
              <a:rPr lang="en-US" sz="3000" dirty="0" err="1"/>
              <a:t>int</a:t>
            </a:r>
            <a:r>
              <a:rPr lang="en-US" sz="3000" dirty="0"/>
              <a:t>[] priceArray2 = flight2.getPriceArray();</a:t>
            </a:r>
          </a:p>
          <a:p>
            <a:pPr marL="109728" indent="0">
              <a:buNone/>
            </a:pPr>
            <a:r>
              <a:rPr lang="en-US" sz="3000" dirty="0" err="1"/>
              <a:t>int</a:t>
            </a:r>
            <a:r>
              <a:rPr lang="en-US" sz="3000" dirty="0"/>
              <a:t>[] </a:t>
            </a:r>
            <a:r>
              <a:rPr lang="en-US" sz="3000" dirty="0" err="1"/>
              <a:t>timeArray</a:t>
            </a:r>
            <a:r>
              <a:rPr lang="en-US" sz="3000" dirty="0"/>
              <a:t> = </a:t>
            </a:r>
            <a:r>
              <a:rPr lang="en-US" sz="3000" dirty="0" err="1"/>
              <a:t>newFlight.getTimeArray</a:t>
            </a:r>
            <a:r>
              <a:rPr lang="en-US" sz="3000" dirty="0"/>
              <a:t>();</a:t>
            </a:r>
          </a:p>
          <a:p>
            <a:pPr marL="109728" indent="0">
              <a:buNone/>
            </a:pPr>
            <a:r>
              <a:rPr lang="en-US" sz="3000" dirty="0" err="1"/>
              <a:t>int</a:t>
            </a:r>
            <a:r>
              <a:rPr lang="en-US" sz="3000" dirty="0"/>
              <a:t>[] timeArray1 = flight1.getTimeArray();</a:t>
            </a:r>
          </a:p>
          <a:p>
            <a:pPr marL="109728" indent="0">
              <a:buNone/>
            </a:pPr>
            <a:r>
              <a:rPr lang="en-US" sz="3000" dirty="0" err="1"/>
              <a:t>int</a:t>
            </a:r>
            <a:r>
              <a:rPr lang="en-US" sz="3000" dirty="0"/>
              <a:t>[] timeArray2 = flight2.getTimeArray();</a:t>
            </a:r>
          </a:p>
          <a:p>
            <a:pPr marL="109728" indent="0">
              <a:buNone/>
            </a:pPr>
            <a:r>
              <a:rPr lang="en-US" sz="3000" dirty="0"/>
              <a:t>for(</a:t>
            </a:r>
            <a:r>
              <a:rPr lang="en-US" sz="3000" dirty="0" err="1"/>
              <a:t>int</a:t>
            </a:r>
            <a:r>
              <a:rPr lang="en-US" sz="3000" dirty="0"/>
              <a:t> </a:t>
            </a:r>
            <a:r>
              <a:rPr lang="en-US" sz="3000" dirty="0" err="1"/>
              <a:t>i</a:t>
            </a:r>
            <a:r>
              <a:rPr lang="en-US" sz="3000" dirty="0"/>
              <a:t> = 0; </a:t>
            </a:r>
            <a:r>
              <a:rPr lang="en-US" sz="3000" dirty="0" err="1"/>
              <a:t>i</a:t>
            </a:r>
            <a:r>
              <a:rPr lang="en-US" sz="3000" dirty="0"/>
              <a:t> &lt; size; </a:t>
            </a:r>
            <a:r>
              <a:rPr lang="en-US" sz="3000" dirty="0" err="1"/>
              <a:t>i</a:t>
            </a:r>
            <a:r>
              <a:rPr lang="en-US" sz="3000" dirty="0"/>
              <a:t>++) {</a:t>
            </a:r>
          </a:p>
          <a:p>
            <a:pPr marL="109728" indent="0">
              <a:buNone/>
            </a:pPr>
            <a:r>
              <a:rPr lang="en-US" sz="3000" dirty="0"/>
              <a:t>if(</a:t>
            </a:r>
            <a:r>
              <a:rPr lang="en-US" sz="3000" dirty="0" err="1"/>
              <a:t>i</a:t>
            </a:r>
            <a:r>
              <a:rPr lang="en-US" sz="3000" dirty="0"/>
              <a:t> &lt;= cutoff) {</a:t>
            </a:r>
          </a:p>
          <a:p>
            <a:pPr marL="109728" indent="0">
              <a:buNone/>
            </a:pPr>
            <a:r>
              <a:rPr lang="en-US" sz="3000" dirty="0" err="1"/>
              <a:t>priceArray</a:t>
            </a:r>
            <a:r>
              <a:rPr lang="en-US" sz="3000" dirty="0"/>
              <a:t>[</a:t>
            </a:r>
            <a:r>
              <a:rPr lang="en-US" sz="3000" dirty="0" err="1"/>
              <a:t>i</a:t>
            </a:r>
            <a:r>
              <a:rPr lang="en-US" sz="3000" dirty="0"/>
              <a:t>] = priceArray1[</a:t>
            </a:r>
            <a:r>
              <a:rPr lang="en-US" sz="3000" dirty="0" err="1"/>
              <a:t>i</a:t>
            </a:r>
            <a:r>
              <a:rPr lang="en-US" sz="3000" dirty="0"/>
              <a:t>];</a:t>
            </a:r>
          </a:p>
          <a:p>
            <a:pPr marL="109728" indent="0">
              <a:buNone/>
            </a:pPr>
            <a:r>
              <a:rPr lang="en-US" sz="3000" dirty="0" err="1"/>
              <a:t>timeArray</a:t>
            </a:r>
            <a:r>
              <a:rPr lang="en-US" sz="3000" dirty="0"/>
              <a:t>[</a:t>
            </a:r>
            <a:r>
              <a:rPr lang="en-US" sz="3000" dirty="0" err="1"/>
              <a:t>i</a:t>
            </a:r>
            <a:r>
              <a:rPr lang="en-US" sz="3000" dirty="0"/>
              <a:t>] = timeArray1[</a:t>
            </a:r>
            <a:r>
              <a:rPr lang="en-US" sz="3000" dirty="0" err="1"/>
              <a:t>i</a:t>
            </a:r>
            <a:r>
              <a:rPr lang="en-US" sz="3000" dirty="0"/>
              <a:t>];</a:t>
            </a:r>
          </a:p>
          <a:p>
            <a:pPr marL="109728" indent="0">
              <a:buNone/>
            </a:pPr>
            <a:r>
              <a:rPr lang="en-US" sz="3000" dirty="0"/>
              <a:t>}</a:t>
            </a:r>
          </a:p>
          <a:p>
            <a:pPr marL="109728" indent="0">
              <a:buNone/>
            </a:pPr>
            <a:r>
              <a:rPr lang="en-US" sz="3000" dirty="0"/>
              <a:t>else {</a:t>
            </a:r>
          </a:p>
          <a:p>
            <a:pPr marL="109728" indent="0">
              <a:buNone/>
            </a:pPr>
            <a:r>
              <a:rPr lang="en-US" sz="3000" dirty="0" err="1"/>
              <a:t>priceArray</a:t>
            </a:r>
            <a:r>
              <a:rPr lang="en-US" sz="3000" dirty="0"/>
              <a:t>[</a:t>
            </a:r>
            <a:r>
              <a:rPr lang="en-US" sz="3000" dirty="0" err="1"/>
              <a:t>i</a:t>
            </a:r>
            <a:r>
              <a:rPr lang="en-US" sz="3000" dirty="0"/>
              <a:t>] = priceArray2[</a:t>
            </a:r>
            <a:r>
              <a:rPr lang="en-US" sz="3000" dirty="0" err="1"/>
              <a:t>i</a:t>
            </a:r>
            <a:r>
              <a:rPr lang="en-US" sz="3000" dirty="0"/>
              <a:t>];</a:t>
            </a:r>
          </a:p>
          <a:p>
            <a:pPr marL="109728" indent="0">
              <a:buNone/>
            </a:pPr>
            <a:r>
              <a:rPr lang="en-US" sz="3000" dirty="0" err="1"/>
              <a:t>timeArray</a:t>
            </a:r>
            <a:r>
              <a:rPr lang="en-US" sz="3000" dirty="0"/>
              <a:t>[</a:t>
            </a:r>
            <a:r>
              <a:rPr lang="en-US" sz="3000" dirty="0" err="1"/>
              <a:t>i</a:t>
            </a:r>
            <a:r>
              <a:rPr lang="en-US" sz="3000" dirty="0"/>
              <a:t>] = timeArray2[</a:t>
            </a:r>
            <a:r>
              <a:rPr lang="en-US" sz="3000" dirty="0" err="1"/>
              <a:t>i</a:t>
            </a:r>
            <a:r>
              <a:rPr lang="en-US" sz="3000" dirty="0"/>
              <a:t>];</a:t>
            </a:r>
          </a:p>
          <a:p>
            <a:pPr marL="109728" indent="0">
              <a:buNone/>
            </a:pPr>
            <a:r>
              <a:rPr lang="en-US" sz="3000" dirty="0"/>
              <a:t>}</a:t>
            </a:r>
          </a:p>
          <a:p>
            <a:pPr marL="109728" indent="0">
              <a:buNone/>
            </a:pPr>
            <a:r>
              <a:rPr lang="en-US" sz="3000" dirty="0"/>
              <a:t>}</a:t>
            </a:r>
          </a:p>
          <a:p>
            <a:pPr marL="109728" indent="0">
              <a:buNone/>
            </a:pPr>
            <a:r>
              <a:rPr lang="en-US" sz="3000" dirty="0" err="1"/>
              <a:t>newFlight.calculateFitness</a:t>
            </a:r>
            <a:r>
              <a:rPr lang="en-US" sz="3000" dirty="0"/>
              <a:t>();</a:t>
            </a:r>
          </a:p>
          <a:p>
            <a:pPr marL="109728" indent="0">
              <a:buNone/>
            </a:pPr>
            <a:r>
              <a:rPr lang="en-US" sz="3000" dirty="0" err="1"/>
              <a:t>logger.info</a:t>
            </a:r>
            <a:r>
              <a:rPr lang="en-US" sz="3000" dirty="0"/>
              <a:t>("New fitness : " + </a:t>
            </a:r>
            <a:r>
              <a:rPr lang="en-US" sz="3000" dirty="0" err="1"/>
              <a:t>newFlight.getFitness</a:t>
            </a:r>
            <a:r>
              <a:rPr lang="en-US" sz="3000" dirty="0"/>
              <a:t>());</a:t>
            </a:r>
          </a:p>
          <a:p>
            <a:pPr marL="109728" indent="0">
              <a:buNone/>
            </a:pPr>
            <a:r>
              <a:rPr lang="en-US" sz="3000" dirty="0"/>
              <a:t>return </a:t>
            </a:r>
            <a:r>
              <a:rPr lang="en-US" sz="3000" dirty="0" err="1"/>
              <a:t>newFlight</a:t>
            </a:r>
            <a:r>
              <a:rPr lang="en-US" sz="3000" dirty="0"/>
              <a:t>;</a:t>
            </a:r>
          </a:p>
          <a:p>
            <a:pPr marL="109728" indent="0">
              <a:buNone/>
            </a:pPr>
            <a:r>
              <a:rPr lang="en-US" sz="3000" dirty="0"/>
              <a:t>}</a:t>
            </a:r>
          </a:p>
          <a:p>
            <a:endParaRPr lang="en-IN" dirty="0"/>
          </a:p>
        </p:txBody>
      </p:sp>
      <p:sp>
        <p:nvSpPr>
          <p:cNvPr id="3" name="Title 2"/>
          <p:cNvSpPr>
            <a:spLocks noGrp="1"/>
          </p:cNvSpPr>
          <p:nvPr>
            <p:ph type="title"/>
          </p:nvPr>
        </p:nvSpPr>
        <p:spPr/>
        <p:txBody>
          <a:bodyPr/>
          <a:lstStyle/>
          <a:p>
            <a:r>
              <a:rPr lang="en-IN" dirty="0"/>
              <a:t>Crossover</a:t>
            </a:r>
          </a:p>
        </p:txBody>
      </p:sp>
    </p:spTree>
    <p:extLst>
      <p:ext uri="{BB962C8B-B14F-4D97-AF65-F5344CB8AC3E}">
        <p14:creationId xmlns:p14="http://schemas.microsoft.com/office/powerpoint/2010/main" val="1856712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fontScale="92500" lnSpcReduction="10000"/>
          </a:bodyPr>
          <a:lstStyle/>
          <a:p>
            <a:pPr marL="109728" indent="0">
              <a:buNone/>
            </a:pPr>
            <a:r>
              <a:rPr lang="en-US" sz="1900" dirty="0"/>
              <a:t>private void </a:t>
            </a:r>
            <a:r>
              <a:rPr lang="en-US" sz="1900" dirty="0" err="1"/>
              <a:t>doMutation</a:t>
            </a:r>
            <a:r>
              <a:rPr lang="en-US" sz="1900" dirty="0"/>
              <a:t>(Flight flight) {</a:t>
            </a:r>
          </a:p>
          <a:p>
            <a:pPr marL="109728" indent="0">
              <a:buNone/>
            </a:pPr>
            <a:r>
              <a:rPr lang="en-US" sz="1900" dirty="0"/>
              <a:t>if(</a:t>
            </a:r>
            <a:r>
              <a:rPr lang="en-US" sz="1900" dirty="0" err="1"/>
              <a:t>Math.random</a:t>
            </a:r>
            <a:r>
              <a:rPr lang="en-US" sz="1900" dirty="0"/>
              <a:t>() &lt; 0.08) {</a:t>
            </a:r>
          </a:p>
          <a:p>
            <a:pPr marL="109728" indent="0">
              <a:buNone/>
            </a:pPr>
            <a:r>
              <a:rPr lang="en-US" sz="1900" dirty="0" err="1"/>
              <a:t>logger.info</a:t>
            </a:r>
            <a:r>
              <a:rPr lang="en-US" sz="1900" dirty="0"/>
              <a:t>("Fitness before mutation : " + </a:t>
            </a:r>
            <a:r>
              <a:rPr lang="en-US" sz="1900" dirty="0" err="1"/>
              <a:t>flight.getFitness</a:t>
            </a:r>
            <a:r>
              <a:rPr lang="en-US" sz="1900" dirty="0"/>
              <a:t>());</a:t>
            </a:r>
          </a:p>
          <a:p>
            <a:pPr marL="109728" indent="0">
              <a:buNone/>
            </a:pPr>
            <a:r>
              <a:rPr lang="en-US" sz="1900" dirty="0" err="1"/>
              <a:t>int</a:t>
            </a:r>
            <a:r>
              <a:rPr lang="en-US" sz="1900" dirty="0"/>
              <a:t> bit = (</a:t>
            </a:r>
            <a:r>
              <a:rPr lang="en-US" sz="1900" dirty="0" err="1"/>
              <a:t>int</a:t>
            </a:r>
            <a:r>
              <a:rPr lang="en-US" sz="1900" dirty="0"/>
              <a:t>) </a:t>
            </a:r>
            <a:r>
              <a:rPr lang="en-US" sz="1900" dirty="0" err="1"/>
              <a:t>Math.floor</a:t>
            </a:r>
            <a:r>
              <a:rPr lang="en-US" sz="1900" dirty="0"/>
              <a:t>(</a:t>
            </a:r>
            <a:r>
              <a:rPr lang="en-US" sz="1900" dirty="0" err="1"/>
              <a:t>Math.random</a:t>
            </a:r>
            <a:r>
              <a:rPr lang="en-US" sz="1900" dirty="0"/>
              <a:t>() * 10);</a:t>
            </a:r>
          </a:p>
          <a:p>
            <a:pPr marL="109728" indent="0">
              <a:buNone/>
            </a:pPr>
            <a:r>
              <a:rPr lang="en-US" sz="1900" dirty="0" err="1"/>
              <a:t>flight.getPriceArray</a:t>
            </a:r>
            <a:r>
              <a:rPr lang="en-US" sz="1900" dirty="0"/>
              <a:t>()[bit] = </a:t>
            </a:r>
            <a:r>
              <a:rPr lang="en-US" sz="1900" dirty="0" err="1"/>
              <a:t>flight.getPriceArray</a:t>
            </a:r>
            <a:r>
              <a:rPr lang="en-US" sz="1900" dirty="0"/>
              <a:t>()[bit] == 0 ? 1 : 1;</a:t>
            </a:r>
          </a:p>
          <a:p>
            <a:pPr marL="109728" indent="0">
              <a:buNone/>
            </a:pPr>
            <a:r>
              <a:rPr lang="en-US" sz="1900" dirty="0" err="1"/>
              <a:t>flight.getTimeArray</a:t>
            </a:r>
            <a:r>
              <a:rPr lang="en-US" sz="1900" dirty="0"/>
              <a:t>()[bit] = </a:t>
            </a:r>
            <a:r>
              <a:rPr lang="en-US" sz="1900" dirty="0" err="1"/>
              <a:t>flight.getTimeArray</a:t>
            </a:r>
            <a:r>
              <a:rPr lang="en-US" sz="1900" dirty="0"/>
              <a:t>()[bit] == 0 ? 1 : 1;</a:t>
            </a:r>
          </a:p>
          <a:p>
            <a:pPr marL="109728" indent="0">
              <a:buNone/>
            </a:pPr>
            <a:r>
              <a:rPr lang="en-US" sz="1900" dirty="0" err="1"/>
              <a:t>logger.info</a:t>
            </a:r>
            <a:r>
              <a:rPr lang="en-US" sz="1900" dirty="0"/>
              <a:t>("Fitness after mutation : " + </a:t>
            </a:r>
            <a:r>
              <a:rPr lang="en-US" sz="1900" dirty="0" err="1"/>
              <a:t>flight.calculateFitness</a:t>
            </a:r>
            <a:r>
              <a:rPr lang="en-US" sz="1900" dirty="0"/>
              <a:t>());</a:t>
            </a:r>
          </a:p>
          <a:p>
            <a:pPr marL="109728" indent="0">
              <a:buNone/>
            </a:pPr>
            <a:r>
              <a:rPr lang="en-US" sz="1900" dirty="0" err="1"/>
              <a:t>logger.info</a:t>
            </a:r>
            <a:r>
              <a:rPr lang="en-US" sz="1900" dirty="0"/>
              <a:t>("");</a:t>
            </a:r>
          </a:p>
          <a:p>
            <a:pPr marL="109728" indent="0">
              <a:buNone/>
            </a:pPr>
            <a:r>
              <a:rPr lang="en-US" sz="1900" dirty="0"/>
              <a:t>}</a:t>
            </a:r>
          </a:p>
          <a:p>
            <a:pPr marL="109728" indent="0">
              <a:buNone/>
            </a:pPr>
            <a:br>
              <a:rPr lang="en-US" sz="1900" dirty="0"/>
            </a:br>
            <a:endParaRPr lang="en-US" sz="1900" dirty="0"/>
          </a:p>
          <a:p>
            <a:pPr marL="109728" indent="0">
              <a:buNone/>
            </a:pPr>
            <a:r>
              <a:rPr lang="en-US" sz="1900" dirty="0"/>
              <a:t>private void </a:t>
            </a:r>
            <a:r>
              <a:rPr lang="en-US" sz="1900" dirty="0" err="1"/>
              <a:t>doCull</a:t>
            </a:r>
            <a:r>
              <a:rPr lang="en-US" sz="1900" dirty="0"/>
              <a:t>() {</a:t>
            </a:r>
          </a:p>
          <a:p>
            <a:pPr marL="109728" indent="0">
              <a:buNone/>
            </a:pPr>
            <a:r>
              <a:rPr lang="en-US" sz="1900" dirty="0" err="1"/>
              <a:t>Collections.sort</a:t>
            </a:r>
            <a:r>
              <a:rPr lang="en-US" sz="1900" dirty="0"/>
              <a:t>(flights);</a:t>
            </a:r>
          </a:p>
          <a:p>
            <a:pPr marL="109728" indent="0">
              <a:buNone/>
            </a:pPr>
            <a:r>
              <a:rPr lang="en-US" sz="1900" dirty="0"/>
              <a:t>Flight remove = </a:t>
            </a:r>
            <a:r>
              <a:rPr lang="en-US" sz="1900" dirty="0" err="1"/>
              <a:t>flights.remove</a:t>
            </a:r>
            <a:r>
              <a:rPr lang="en-US" sz="1900" dirty="0"/>
              <a:t>(</a:t>
            </a:r>
            <a:r>
              <a:rPr lang="en-US" sz="1900" dirty="0" err="1"/>
              <a:t>flights.size</a:t>
            </a:r>
            <a:r>
              <a:rPr lang="en-US" sz="1900" dirty="0"/>
              <a:t>() - 1);</a:t>
            </a:r>
          </a:p>
          <a:p>
            <a:pPr marL="109728" indent="0">
              <a:buNone/>
            </a:pPr>
            <a:r>
              <a:rPr lang="en-US" sz="1900" dirty="0" err="1"/>
              <a:t>logger.info</a:t>
            </a:r>
            <a:r>
              <a:rPr lang="en-US" sz="1900" dirty="0"/>
              <a:t>("Culling fitness : " + </a:t>
            </a:r>
            <a:r>
              <a:rPr lang="en-US" sz="1900" dirty="0" err="1"/>
              <a:t>remove.getFitness</a:t>
            </a:r>
            <a:r>
              <a:rPr lang="en-US" sz="1900" dirty="0"/>
              <a:t>());</a:t>
            </a:r>
          </a:p>
          <a:p>
            <a:pPr marL="109728" indent="0">
              <a:buNone/>
            </a:pPr>
            <a:r>
              <a:rPr lang="en-US" sz="1900" dirty="0"/>
              <a:t>}</a:t>
            </a:r>
          </a:p>
          <a:p>
            <a:pPr marL="109728" indent="0">
              <a:buNone/>
            </a:pPr>
            <a:endParaRPr lang="en-US" sz="1900" dirty="0"/>
          </a:p>
          <a:p>
            <a:endParaRPr lang="en-IN" dirty="0"/>
          </a:p>
        </p:txBody>
      </p:sp>
      <p:sp>
        <p:nvSpPr>
          <p:cNvPr id="3" name="Title 2"/>
          <p:cNvSpPr>
            <a:spLocks noGrp="1"/>
          </p:cNvSpPr>
          <p:nvPr>
            <p:ph type="title"/>
          </p:nvPr>
        </p:nvSpPr>
        <p:spPr>
          <a:xfrm>
            <a:off x="457200" y="274638"/>
            <a:ext cx="8229600" cy="922114"/>
          </a:xfrm>
        </p:spPr>
        <p:txBody>
          <a:bodyPr/>
          <a:lstStyle/>
          <a:p>
            <a:r>
              <a:rPr lang="en-IN" dirty="0"/>
              <a:t>Mutation and Cull</a:t>
            </a:r>
          </a:p>
        </p:txBody>
      </p:sp>
    </p:spTree>
    <p:extLst>
      <p:ext uri="{BB962C8B-B14F-4D97-AF65-F5344CB8AC3E}">
        <p14:creationId xmlns:p14="http://schemas.microsoft.com/office/powerpoint/2010/main" val="1856712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r>
              <a:rPr lang="en-US" dirty="0"/>
              <a:t>Cutoff is calculated by random number generation</a:t>
            </a:r>
          </a:p>
          <a:p>
            <a:r>
              <a:rPr lang="en-US" dirty="0"/>
              <a:t>A new breed of flight is generated till the time </a:t>
            </a:r>
            <a:r>
              <a:rPr lang="en-US" dirty="0" err="1"/>
              <a:t>i</a:t>
            </a:r>
            <a:r>
              <a:rPr lang="en-US" dirty="0"/>
              <a:t>(loop through size of time array(trait) becomes smaller than cut off value then, genes from most fittest flight is taken and when </a:t>
            </a:r>
            <a:r>
              <a:rPr lang="en-US" dirty="0" err="1"/>
              <a:t>i</a:t>
            </a:r>
            <a:r>
              <a:rPr lang="en-US" dirty="0"/>
              <a:t> value becomes greater than cut off value, genes from 2</a:t>
            </a:r>
            <a:r>
              <a:rPr lang="en-US" baseline="30000" dirty="0"/>
              <a:t>nd</a:t>
            </a:r>
            <a:r>
              <a:rPr lang="en-US" dirty="0"/>
              <a:t> most fitted flight is taken into consideration.</a:t>
            </a:r>
          </a:p>
          <a:p>
            <a:r>
              <a:rPr lang="en-US" dirty="0"/>
              <a:t>Mutation is done using random number generator, it checks for the genes after crossover, if its zero, it turns them to 1.</a:t>
            </a:r>
          </a:p>
          <a:p>
            <a:endParaRPr lang="en-US" dirty="0"/>
          </a:p>
          <a:p>
            <a:endParaRPr lang="en-US" dirty="0"/>
          </a:p>
        </p:txBody>
      </p:sp>
      <p:sp>
        <p:nvSpPr>
          <p:cNvPr id="3" name="Title 2"/>
          <p:cNvSpPr>
            <a:spLocks noGrp="1"/>
          </p:cNvSpPr>
          <p:nvPr>
            <p:ph type="title"/>
          </p:nvPr>
        </p:nvSpPr>
        <p:spPr/>
        <p:txBody>
          <a:bodyPr/>
          <a:lstStyle/>
          <a:p>
            <a:r>
              <a:rPr lang="en-US" dirty="0"/>
              <a:t>Crossover and Mutation</a:t>
            </a:r>
          </a:p>
        </p:txBody>
      </p:sp>
    </p:spTree>
    <p:extLst>
      <p:ext uri="{BB962C8B-B14F-4D97-AF65-F5344CB8AC3E}">
        <p14:creationId xmlns:p14="http://schemas.microsoft.com/office/powerpoint/2010/main" val="780811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2150" y="1417638"/>
            <a:ext cx="7759700" cy="2424633"/>
          </a:xfrm>
        </p:spPr>
      </p:pic>
      <p:sp>
        <p:nvSpPr>
          <p:cNvPr id="3" name="Title 2"/>
          <p:cNvSpPr>
            <a:spLocks noGrp="1"/>
          </p:cNvSpPr>
          <p:nvPr>
            <p:ph type="title"/>
          </p:nvPr>
        </p:nvSpPr>
        <p:spPr/>
        <p:txBody>
          <a:bodyPr/>
          <a:lstStyle/>
          <a:p>
            <a:r>
              <a:rPr lang="en-US" dirty="0"/>
              <a:t>Constants File</a:t>
            </a:r>
          </a:p>
        </p:txBody>
      </p:sp>
      <p:sp>
        <p:nvSpPr>
          <p:cNvPr id="9" name="TextBox 8"/>
          <p:cNvSpPr txBox="1"/>
          <p:nvPr/>
        </p:nvSpPr>
        <p:spPr>
          <a:xfrm>
            <a:off x="692150" y="3877618"/>
            <a:ext cx="6328122" cy="646331"/>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a:t>Constant files consist of various parameters whose values are pre-defined.</a:t>
            </a:r>
          </a:p>
        </p:txBody>
      </p:sp>
    </p:spTree>
    <p:extLst>
      <p:ext uri="{BB962C8B-B14F-4D97-AF65-F5344CB8AC3E}">
        <p14:creationId xmlns:p14="http://schemas.microsoft.com/office/powerpoint/2010/main" val="2017363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19673" y="1196975"/>
            <a:ext cx="5526090" cy="4810125"/>
          </a:xfrm>
        </p:spPr>
      </p:pic>
      <p:sp>
        <p:nvSpPr>
          <p:cNvPr id="3" name="Title 2"/>
          <p:cNvSpPr>
            <a:spLocks noGrp="1"/>
          </p:cNvSpPr>
          <p:nvPr>
            <p:ph type="title"/>
          </p:nvPr>
        </p:nvSpPr>
        <p:spPr/>
        <p:txBody>
          <a:bodyPr/>
          <a:lstStyle/>
          <a:p>
            <a:r>
              <a:rPr lang="en-IN" dirty="0"/>
              <a:t> Outputs</a:t>
            </a:r>
          </a:p>
        </p:txBody>
      </p:sp>
    </p:spTree>
    <p:extLst>
      <p:ext uri="{BB962C8B-B14F-4D97-AF65-F5344CB8AC3E}">
        <p14:creationId xmlns:p14="http://schemas.microsoft.com/office/powerpoint/2010/main" val="1856712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7810" y="1196975"/>
            <a:ext cx="6168379" cy="4810125"/>
          </a:xfrm>
        </p:spPr>
      </p:pic>
      <p:sp>
        <p:nvSpPr>
          <p:cNvPr id="3" name="Title 2"/>
          <p:cNvSpPr>
            <a:spLocks noGrp="1"/>
          </p:cNvSpPr>
          <p:nvPr>
            <p:ph type="title"/>
          </p:nvPr>
        </p:nvSpPr>
        <p:spPr/>
        <p:txBody>
          <a:bodyPr/>
          <a:lstStyle/>
          <a:p>
            <a:r>
              <a:rPr lang="en-IN" dirty="0"/>
              <a:t>Outputs</a:t>
            </a:r>
          </a:p>
        </p:txBody>
      </p:sp>
    </p:spTree>
    <p:extLst>
      <p:ext uri="{BB962C8B-B14F-4D97-AF65-F5344CB8AC3E}">
        <p14:creationId xmlns:p14="http://schemas.microsoft.com/office/powerpoint/2010/main" val="1856712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5482" y="1196975"/>
            <a:ext cx="5873036" cy="4810125"/>
          </a:xfrm>
        </p:spPr>
      </p:pic>
      <p:sp>
        <p:nvSpPr>
          <p:cNvPr id="3" name="Title 2"/>
          <p:cNvSpPr>
            <a:spLocks noGrp="1"/>
          </p:cNvSpPr>
          <p:nvPr>
            <p:ph type="title"/>
          </p:nvPr>
        </p:nvSpPr>
        <p:spPr/>
        <p:txBody>
          <a:bodyPr/>
          <a:lstStyle/>
          <a:p>
            <a:r>
              <a:rPr lang="en-IN" dirty="0"/>
              <a:t>Outputs</a:t>
            </a:r>
          </a:p>
        </p:txBody>
      </p:sp>
    </p:spTree>
    <p:extLst>
      <p:ext uri="{BB962C8B-B14F-4D97-AF65-F5344CB8AC3E}">
        <p14:creationId xmlns:p14="http://schemas.microsoft.com/office/powerpoint/2010/main" val="1856712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06844636"/>
              </p:ext>
            </p:extLst>
          </p:nvPr>
        </p:nvGraphicFramePr>
        <p:xfrm>
          <a:off x="1475656" y="1481140"/>
          <a:ext cx="5904656" cy="4525958"/>
        </p:xfrm>
        <a:graphic>
          <a:graphicData uri="http://schemas.openxmlformats.org/drawingml/2006/table">
            <a:tbl>
              <a:tblPr/>
              <a:tblGrid>
                <a:gridCol w="524027">
                  <a:extLst>
                    <a:ext uri="{9D8B030D-6E8A-4147-A177-3AD203B41FA5}">
                      <a16:colId xmlns:a16="http://schemas.microsoft.com/office/drawing/2014/main" val="20000"/>
                    </a:ext>
                  </a:extLst>
                </a:gridCol>
                <a:gridCol w="5380629">
                  <a:extLst>
                    <a:ext uri="{9D8B030D-6E8A-4147-A177-3AD203B41FA5}">
                      <a16:colId xmlns:a16="http://schemas.microsoft.com/office/drawing/2014/main" val="20001"/>
                    </a:ext>
                  </a:extLst>
                </a:gridCol>
              </a:tblGrid>
              <a:tr h="397551">
                <a:tc>
                  <a:txBody>
                    <a:bodyPr/>
                    <a:lstStyle/>
                    <a:p>
                      <a:pPr fontAlgn="t"/>
                      <a:r>
                        <a:rPr lang="en-US" sz="600">
                          <a:solidFill>
                            <a:srgbClr val="D73A49"/>
                          </a:solidFill>
                          <a:effectLst/>
                          <a:latin typeface="SFMono-Regular" charset="0"/>
                        </a:rPr>
                        <a:t>@Test</a:t>
                      </a:r>
                      <a:endParaRPr lang="en-US" sz="600">
                        <a:solidFill>
                          <a:srgbClr val="24292E"/>
                        </a:solidFill>
                        <a:effectLst/>
                        <a:latin typeface="SFMono-Regular" charset="0"/>
                      </a:endParaRPr>
                    </a:p>
                  </a:txBody>
                  <a:tcPr marL="21237" marR="21237" marT="15290" marB="15290">
                    <a:lnL>
                      <a:noFill/>
                    </a:lnL>
                    <a:lnR>
                      <a:noFill/>
                    </a:lnR>
                    <a:lnT>
                      <a:noFill/>
                    </a:lnT>
                    <a:lnB>
                      <a:noFill/>
                    </a:lnB>
                  </a:tcPr>
                </a:tc>
                <a:tc>
                  <a:txBody>
                    <a:bodyPr/>
                    <a:lstStyle/>
                    <a:p>
                      <a:endParaRPr lang="en-US" sz="600"/>
                    </a:p>
                  </a:txBody>
                  <a:tcPr marL="30581" marR="30581" marT="15290" marB="15290">
                    <a:lnL>
                      <a:noFill/>
                    </a:lnL>
                  </a:tcPr>
                </a:tc>
                <a:extLst>
                  <a:ext uri="{0D108BD9-81ED-4DB2-BD59-A6C34878D82A}">
                    <a16:rowId xmlns:a16="http://schemas.microsoft.com/office/drawing/2014/main" val="10000"/>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public</a:t>
                      </a:r>
                      <a:r>
                        <a:rPr lang="en-US" sz="600">
                          <a:solidFill>
                            <a:srgbClr val="24292E"/>
                          </a:solidFill>
                          <a:effectLst/>
                          <a:latin typeface="SFMono-Regular" charset="0"/>
                        </a:rPr>
                        <a:t> </a:t>
                      </a:r>
                      <a:r>
                        <a:rPr lang="en-US" sz="600">
                          <a:solidFill>
                            <a:srgbClr val="D73A49"/>
                          </a:solidFill>
                          <a:effectLst/>
                          <a:latin typeface="SFMono-Regular" charset="0"/>
                        </a:rPr>
                        <a:t>void</a:t>
                      </a:r>
                      <a:r>
                        <a:rPr lang="en-US" sz="600">
                          <a:solidFill>
                            <a:srgbClr val="24292E"/>
                          </a:solidFill>
                          <a:effectLst/>
                          <a:latin typeface="SFMono-Regular" charset="0"/>
                        </a:rPr>
                        <a:t> </a:t>
                      </a:r>
                      <a:r>
                        <a:rPr lang="en-US" sz="600">
                          <a:solidFill>
                            <a:srgbClr val="6F42C1"/>
                          </a:solidFill>
                          <a:effectLst/>
                          <a:latin typeface="SFMono-Regular" charset="0"/>
                        </a:rPr>
                        <a:t>testFitness2</a:t>
                      </a:r>
                      <a:r>
                        <a:rPr lang="en-US" sz="600">
                          <a:solidFill>
                            <a:srgbClr val="24292E"/>
                          </a:solidFill>
                          <a:effectLst/>
                          <a:latin typeface="SFMono-Regular" charset="0"/>
                        </a:rPr>
                        <a:t>() {</a:t>
                      </a:r>
                    </a:p>
                  </a:txBody>
                  <a:tcPr marL="21237" marR="21237" marT="15290" marB="15290">
                    <a:lnL>
                      <a:noFill/>
                    </a:lnL>
                    <a:lnR>
                      <a:noFill/>
                    </a:lnR>
                    <a:lnB>
                      <a:noFill/>
                    </a:lnB>
                  </a:tcPr>
                </a:tc>
                <a:extLst>
                  <a:ext uri="{0D108BD9-81ED-4DB2-BD59-A6C34878D82A}">
                    <a16:rowId xmlns:a16="http://schemas.microsoft.com/office/drawing/2014/main" val="10001"/>
                  </a:ext>
                </a:extLst>
              </a:tr>
              <a:tr h="214066">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dirty="0" err="1">
                          <a:solidFill>
                            <a:srgbClr val="D73A49"/>
                          </a:solidFill>
                          <a:effectLst/>
                          <a:latin typeface="SFMono-Regular" charset="0"/>
                        </a:rPr>
                        <a:t>int</a:t>
                      </a:r>
                      <a:r>
                        <a:rPr lang="en-US" sz="600" dirty="0">
                          <a:solidFill>
                            <a:srgbClr val="24292E"/>
                          </a:solidFill>
                          <a:effectLst/>
                          <a:latin typeface="SFMono-Regular" charset="0"/>
                        </a:rPr>
                        <a:t>[] </a:t>
                      </a:r>
                      <a:r>
                        <a:rPr lang="en-US" sz="600" dirty="0" err="1">
                          <a:solidFill>
                            <a:srgbClr val="24292E"/>
                          </a:solidFill>
                          <a:effectLst/>
                          <a:latin typeface="SFMono-Regular" charset="0"/>
                        </a:rPr>
                        <a:t>priceArray</a:t>
                      </a:r>
                      <a:r>
                        <a:rPr lang="en-US" sz="600" dirty="0">
                          <a:solidFill>
                            <a:srgbClr val="24292E"/>
                          </a:solidFill>
                          <a:effectLst/>
                          <a:latin typeface="SFMono-Regular" charset="0"/>
                        </a:rPr>
                        <a:t> </a:t>
                      </a:r>
                      <a:r>
                        <a:rPr lang="en-US" sz="600" dirty="0">
                          <a:solidFill>
                            <a:srgbClr val="D73A49"/>
                          </a:solidFill>
                          <a:effectLst/>
                          <a:latin typeface="SFMono-Regular" charset="0"/>
                        </a:rPr>
                        <a:t>=</a:t>
                      </a:r>
                      <a:r>
                        <a:rPr lang="en-US" sz="600" dirty="0">
                          <a:solidFill>
                            <a:srgbClr val="24292E"/>
                          </a:solidFill>
                          <a:effectLst/>
                          <a:latin typeface="SFMono-Regular" charset="0"/>
                        </a:rPr>
                        <a:t> {</a:t>
                      </a:r>
                      <a:r>
                        <a:rPr lang="en-US" sz="600" dirty="0">
                          <a:solidFill>
                            <a:srgbClr val="005CC5"/>
                          </a:solidFill>
                          <a:effectLst/>
                          <a:latin typeface="SFMono-Regular" charset="0"/>
                        </a:rPr>
                        <a:t>1</a:t>
                      </a:r>
                      <a:r>
                        <a:rPr lang="en-US" sz="600" dirty="0">
                          <a:solidFill>
                            <a:srgbClr val="24292E"/>
                          </a:solidFill>
                          <a:effectLst/>
                          <a:latin typeface="SFMono-Regular" charset="0"/>
                        </a:rPr>
                        <a:t>,</a:t>
                      </a:r>
                      <a:r>
                        <a:rPr lang="en-US" sz="600" dirty="0">
                          <a:solidFill>
                            <a:srgbClr val="005CC5"/>
                          </a:solidFill>
                          <a:effectLst/>
                          <a:latin typeface="SFMono-Regular" charset="0"/>
                        </a:rPr>
                        <a:t>1</a:t>
                      </a:r>
                      <a:r>
                        <a:rPr lang="en-US" sz="600" dirty="0">
                          <a:solidFill>
                            <a:srgbClr val="24292E"/>
                          </a:solidFill>
                          <a:effectLst/>
                          <a:latin typeface="SFMono-Regular" charset="0"/>
                        </a:rPr>
                        <a:t>,</a:t>
                      </a:r>
                      <a:r>
                        <a:rPr lang="en-US" sz="600" dirty="0">
                          <a:solidFill>
                            <a:srgbClr val="005CC5"/>
                          </a:solidFill>
                          <a:effectLst/>
                          <a:latin typeface="SFMono-Regular" charset="0"/>
                        </a:rPr>
                        <a:t>0</a:t>
                      </a:r>
                      <a:r>
                        <a:rPr lang="en-US" sz="600" dirty="0">
                          <a:solidFill>
                            <a:srgbClr val="24292E"/>
                          </a:solidFill>
                          <a:effectLst/>
                          <a:latin typeface="SFMono-Regular" charset="0"/>
                        </a:rPr>
                        <a:t>,</a:t>
                      </a:r>
                      <a:r>
                        <a:rPr lang="en-US" sz="600" dirty="0">
                          <a:solidFill>
                            <a:srgbClr val="005CC5"/>
                          </a:solidFill>
                          <a:effectLst/>
                          <a:latin typeface="SFMono-Regular" charset="0"/>
                        </a:rPr>
                        <a:t>0</a:t>
                      </a:r>
                      <a:r>
                        <a:rPr lang="en-US" sz="600" dirty="0">
                          <a:solidFill>
                            <a:srgbClr val="24292E"/>
                          </a:solidFill>
                          <a:effectLst/>
                          <a:latin typeface="SFMono-Regular" charset="0"/>
                        </a:rPr>
                        <a:t>,</a:t>
                      </a:r>
                      <a:r>
                        <a:rPr lang="en-US" sz="600" dirty="0">
                          <a:solidFill>
                            <a:srgbClr val="005CC5"/>
                          </a:solidFill>
                          <a:effectLst/>
                          <a:latin typeface="SFMono-Regular" charset="0"/>
                        </a:rPr>
                        <a:t>0</a:t>
                      </a:r>
                      <a:r>
                        <a:rPr lang="en-US" sz="600" dirty="0">
                          <a:solidFill>
                            <a:srgbClr val="24292E"/>
                          </a:solidFill>
                          <a:effectLst/>
                          <a:latin typeface="SFMono-Regular" charset="0"/>
                        </a:rPr>
                        <a:t>,</a:t>
                      </a:r>
                      <a:r>
                        <a:rPr lang="en-US" sz="600" dirty="0">
                          <a:solidFill>
                            <a:srgbClr val="005CC5"/>
                          </a:solidFill>
                          <a:effectLst/>
                          <a:latin typeface="SFMono-Regular" charset="0"/>
                        </a:rPr>
                        <a:t>1</a:t>
                      </a:r>
                      <a:r>
                        <a:rPr lang="en-US" sz="600" dirty="0">
                          <a:solidFill>
                            <a:srgbClr val="24292E"/>
                          </a:solidFill>
                          <a:effectLst/>
                          <a:latin typeface="SFMono-Regular" charset="0"/>
                        </a:rPr>
                        <a:t>,</a:t>
                      </a:r>
                      <a:r>
                        <a:rPr lang="en-US" sz="600" dirty="0">
                          <a:solidFill>
                            <a:srgbClr val="005CC5"/>
                          </a:solidFill>
                          <a:effectLst/>
                          <a:latin typeface="SFMono-Regular" charset="0"/>
                        </a:rPr>
                        <a:t>1</a:t>
                      </a:r>
                      <a:r>
                        <a:rPr lang="en-US" sz="600" dirty="0">
                          <a:solidFill>
                            <a:srgbClr val="24292E"/>
                          </a:solidFill>
                          <a:effectLst/>
                          <a:latin typeface="SFMono-Regular" charset="0"/>
                        </a:rPr>
                        <a:t>,</a:t>
                      </a:r>
                      <a:r>
                        <a:rPr lang="en-US" sz="600" dirty="0">
                          <a:solidFill>
                            <a:srgbClr val="005CC5"/>
                          </a:solidFill>
                          <a:effectLst/>
                          <a:latin typeface="SFMono-Regular" charset="0"/>
                        </a:rPr>
                        <a:t>0</a:t>
                      </a:r>
                      <a:r>
                        <a:rPr lang="en-US" sz="600" dirty="0">
                          <a:solidFill>
                            <a:srgbClr val="24292E"/>
                          </a:solidFill>
                          <a:effectLst/>
                          <a:latin typeface="SFMono-Regular" charset="0"/>
                        </a:rPr>
                        <a:t>,</a:t>
                      </a:r>
                      <a:r>
                        <a:rPr lang="en-US" sz="600" dirty="0">
                          <a:solidFill>
                            <a:srgbClr val="005CC5"/>
                          </a:solidFill>
                          <a:effectLst/>
                          <a:latin typeface="SFMono-Regular" charset="0"/>
                        </a:rPr>
                        <a:t>0</a:t>
                      </a:r>
                      <a:r>
                        <a:rPr lang="en-US" sz="600" dirty="0">
                          <a:solidFill>
                            <a:srgbClr val="24292E"/>
                          </a:solidFill>
                          <a:effectLst/>
                          <a:latin typeface="SFMono-Regular" charset="0"/>
                        </a:rPr>
                        <a:t>,</a:t>
                      </a:r>
                      <a:r>
                        <a:rPr lang="en-US" sz="600" dirty="0">
                          <a:solidFill>
                            <a:srgbClr val="005CC5"/>
                          </a:solidFill>
                          <a:effectLst/>
                          <a:latin typeface="SFMono-Regular" charset="0"/>
                        </a:rPr>
                        <a:t>1</a:t>
                      </a:r>
                      <a:r>
                        <a:rPr lang="en-US" sz="600" dirty="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02"/>
                  </a:ext>
                </a:extLst>
              </a:tr>
              <a:tr h="214066">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int</a:t>
                      </a:r>
                      <a:r>
                        <a:rPr lang="en-US" sz="600">
                          <a:solidFill>
                            <a:srgbClr val="24292E"/>
                          </a:solidFill>
                          <a:effectLst/>
                          <a:latin typeface="SFMono-Regular" charset="0"/>
                        </a:rPr>
                        <a:t>[] timeArray </a:t>
                      </a:r>
                      <a:r>
                        <a:rPr lang="en-US" sz="600">
                          <a:solidFill>
                            <a:srgbClr val="D73A49"/>
                          </a:solidFill>
                          <a:effectLst/>
                          <a:latin typeface="SFMono-Regular" charset="0"/>
                        </a:rPr>
                        <a:t>=</a:t>
                      </a:r>
                      <a:r>
                        <a:rPr lang="en-US" sz="600">
                          <a:solidFill>
                            <a:srgbClr val="24292E"/>
                          </a:solidFill>
                          <a:effectLst/>
                          <a:latin typeface="SFMono-Regular" charset="0"/>
                        </a:rPr>
                        <a:t> {</a:t>
                      </a:r>
                      <a:r>
                        <a:rPr lang="en-US" sz="600">
                          <a:solidFill>
                            <a:srgbClr val="005CC5"/>
                          </a:solidFill>
                          <a:effectLst/>
                          <a:latin typeface="SFMono-Regular" charset="0"/>
                        </a:rPr>
                        <a:t>1</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1</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0</a:t>
                      </a:r>
                      <a:r>
                        <a:rPr lang="en-US" sz="600">
                          <a:solidFill>
                            <a:srgbClr val="24292E"/>
                          </a:solidFill>
                          <a:effectLst/>
                          <a:latin typeface="SFMono-Regular" charset="0"/>
                        </a:rPr>
                        <a:t>,</a:t>
                      </a:r>
                      <a:r>
                        <a:rPr lang="en-US" sz="600">
                          <a:solidFill>
                            <a:srgbClr val="005CC5"/>
                          </a:solidFill>
                          <a:effectLst/>
                          <a:latin typeface="SFMono-Regular" charset="0"/>
                        </a:rPr>
                        <a:t>1</a:t>
                      </a:r>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03"/>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Flight flight </a:t>
                      </a:r>
                      <a:r>
                        <a:rPr lang="en-US" sz="600">
                          <a:solidFill>
                            <a:srgbClr val="D73A49"/>
                          </a:solidFill>
                          <a:effectLst/>
                          <a:latin typeface="SFMono-Regular" charset="0"/>
                        </a:rPr>
                        <a:t>=</a:t>
                      </a:r>
                      <a:r>
                        <a:rPr lang="en-US" sz="600">
                          <a:solidFill>
                            <a:srgbClr val="24292E"/>
                          </a:solidFill>
                          <a:effectLst/>
                          <a:latin typeface="SFMono-Regular" charset="0"/>
                        </a:rPr>
                        <a:t> </a:t>
                      </a:r>
                      <a:r>
                        <a:rPr lang="en-US" sz="600">
                          <a:solidFill>
                            <a:srgbClr val="D73A49"/>
                          </a:solidFill>
                          <a:effectLst/>
                          <a:latin typeface="SFMono-Regular" charset="0"/>
                        </a:rPr>
                        <a:t>new</a:t>
                      </a:r>
                      <a:r>
                        <a:rPr lang="en-US" sz="600">
                          <a:solidFill>
                            <a:srgbClr val="24292E"/>
                          </a:solidFill>
                          <a:effectLst/>
                          <a:latin typeface="SFMono-Regular" charset="0"/>
                        </a:rPr>
                        <a:t> Flight();</a:t>
                      </a:r>
                    </a:p>
                  </a:txBody>
                  <a:tcPr marL="21237" marR="21237" marT="15290" marB="15290">
                    <a:lnL>
                      <a:noFill/>
                    </a:lnL>
                    <a:lnR>
                      <a:noFill/>
                    </a:lnR>
                    <a:lnT>
                      <a:noFill/>
                    </a:lnT>
                    <a:lnB>
                      <a:noFill/>
                    </a:lnB>
                  </a:tcPr>
                </a:tc>
                <a:extLst>
                  <a:ext uri="{0D108BD9-81ED-4DB2-BD59-A6C34878D82A}">
                    <a16:rowId xmlns:a16="http://schemas.microsoft.com/office/drawing/2014/main" val="10004"/>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flight</a:t>
                      </a:r>
                      <a:r>
                        <a:rPr lang="en-US" sz="600">
                          <a:solidFill>
                            <a:srgbClr val="D73A49"/>
                          </a:solidFill>
                          <a:effectLst/>
                          <a:latin typeface="SFMono-Regular" charset="0"/>
                        </a:rPr>
                        <a:t>.</a:t>
                      </a:r>
                      <a:r>
                        <a:rPr lang="en-US" sz="600">
                          <a:solidFill>
                            <a:srgbClr val="24292E"/>
                          </a:solidFill>
                          <a:effectLst/>
                          <a:latin typeface="SFMono-Regular" charset="0"/>
                        </a:rPr>
                        <a:t>setPriceArray(priceArray);</a:t>
                      </a:r>
                    </a:p>
                  </a:txBody>
                  <a:tcPr marL="21237" marR="21237" marT="15290" marB="15290">
                    <a:lnL>
                      <a:noFill/>
                    </a:lnL>
                    <a:lnR>
                      <a:noFill/>
                    </a:lnR>
                    <a:lnT>
                      <a:noFill/>
                    </a:lnT>
                    <a:lnB>
                      <a:noFill/>
                    </a:lnB>
                  </a:tcPr>
                </a:tc>
                <a:extLst>
                  <a:ext uri="{0D108BD9-81ED-4DB2-BD59-A6C34878D82A}">
                    <a16:rowId xmlns:a16="http://schemas.microsoft.com/office/drawing/2014/main" val="10005"/>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flight</a:t>
                      </a:r>
                      <a:r>
                        <a:rPr lang="en-US" sz="600">
                          <a:solidFill>
                            <a:srgbClr val="D73A49"/>
                          </a:solidFill>
                          <a:effectLst/>
                          <a:latin typeface="SFMono-Regular" charset="0"/>
                        </a:rPr>
                        <a:t>.</a:t>
                      </a:r>
                      <a:r>
                        <a:rPr lang="en-US" sz="600">
                          <a:solidFill>
                            <a:srgbClr val="24292E"/>
                          </a:solidFill>
                          <a:effectLst/>
                          <a:latin typeface="SFMono-Regular" charset="0"/>
                        </a:rPr>
                        <a:t>setTimeArray(timeArray);</a:t>
                      </a:r>
                    </a:p>
                  </a:txBody>
                  <a:tcPr marL="21237" marR="21237" marT="15290" marB="15290">
                    <a:lnL>
                      <a:noFill/>
                    </a:lnL>
                    <a:lnR>
                      <a:noFill/>
                    </a:lnR>
                    <a:lnT>
                      <a:noFill/>
                    </a:lnT>
                    <a:lnB>
                      <a:noFill/>
                    </a:lnB>
                  </a:tcPr>
                </a:tc>
                <a:extLst>
                  <a:ext uri="{0D108BD9-81ED-4DB2-BD59-A6C34878D82A}">
                    <a16:rowId xmlns:a16="http://schemas.microsoft.com/office/drawing/2014/main" val="10006"/>
                  </a:ext>
                </a:extLst>
              </a:tr>
              <a:tr h="214066">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assertEquals(flight</a:t>
                      </a:r>
                      <a:r>
                        <a:rPr lang="en-US" sz="600">
                          <a:solidFill>
                            <a:srgbClr val="D73A49"/>
                          </a:solidFill>
                          <a:effectLst/>
                          <a:latin typeface="SFMono-Regular" charset="0"/>
                        </a:rPr>
                        <a:t>.</a:t>
                      </a:r>
                      <a:r>
                        <a:rPr lang="en-US" sz="600">
                          <a:solidFill>
                            <a:srgbClr val="24292E"/>
                          </a:solidFill>
                          <a:effectLst/>
                          <a:latin typeface="SFMono-Regular" charset="0"/>
                        </a:rPr>
                        <a:t>getFitness(), </a:t>
                      </a:r>
                      <a:r>
                        <a:rPr lang="en-US" sz="600">
                          <a:solidFill>
                            <a:srgbClr val="005CC5"/>
                          </a:solidFill>
                          <a:effectLst/>
                          <a:latin typeface="SFMono-Regular" charset="0"/>
                        </a:rPr>
                        <a:t>8</a:t>
                      </a:r>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07"/>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endParaRPr lang="en-US" sz="600">
                        <a:solidFill>
                          <a:srgbClr val="24292E"/>
                        </a:solidFill>
                        <a:effectLst/>
                        <a:latin typeface="SFMono-Regular" charset="0"/>
                      </a:endParaRPr>
                    </a:p>
                  </a:txBody>
                  <a:tcPr marL="21237" marR="21237" marT="15290" marB="15290">
                    <a:lnL>
                      <a:noFill/>
                    </a:lnL>
                    <a:lnR>
                      <a:noFill/>
                    </a:lnR>
                    <a:lnT>
                      <a:noFill/>
                    </a:lnT>
                    <a:lnB>
                      <a:noFill/>
                    </a:lnB>
                  </a:tcPr>
                </a:tc>
                <a:extLst>
                  <a:ext uri="{0D108BD9-81ED-4DB2-BD59-A6C34878D82A}">
                    <a16:rowId xmlns:a16="http://schemas.microsoft.com/office/drawing/2014/main" val="10008"/>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endParaRPr lang="en-US" sz="600">
                        <a:solidFill>
                          <a:srgbClr val="24292E"/>
                        </a:solidFill>
                        <a:effectLst/>
                        <a:latin typeface="SFMono-Regular" charset="0"/>
                      </a:endParaRPr>
                    </a:p>
                  </a:txBody>
                  <a:tcPr marL="21237" marR="21237" marT="15290" marB="15290">
                    <a:lnL>
                      <a:noFill/>
                    </a:lnL>
                    <a:lnR>
                      <a:noFill/>
                    </a:lnR>
                    <a:lnT>
                      <a:noFill/>
                    </a:lnT>
                    <a:lnB>
                      <a:noFill/>
                    </a:lnB>
                  </a:tcPr>
                </a:tc>
                <a:extLst>
                  <a:ext uri="{0D108BD9-81ED-4DB2-BD59-A6C34878D82A}">
                    <a16:rowId xmlns:a16="http://schemas.microsoft.com/office/drawing/2014/main" val="10009"/>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10"/>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endParaRPr lang="en-US" sz="600">
                        <a:solidFill>
                          <a:srgbClr val="24292E"/>
                        </a:solidFill>
                        <a:effectLst/>
                        <a:latin typeface="SFMono-Regular" charset="0"/>
                      </a:endParaRPr>
                    </a:p>
                  </a:txBody>
                  <a:tcPr marL="21237" marR="21237" marT="15290" marB="15290">
                    <a:lnL>
                      <a:noFill/>
                    </a:lnL>
                    <a:lnR>
                      <a:noFill/>
                    </a:lnR>
                    <a:lnT>
                      <a:noFill/>
                    </a:lnT>
                    <a:lnB>
                      <a:noFill/>
                    </a:lnB>
                  </a:tcPr>
                </a:tc>
                <a:extLst>
                  <a:ext uri="{0D108BD9-81ED-4DB2-BD59-A6C34878D82A}">
                    <a16:rowId xmlns:a16="http://schemas.microsoft.com/office/drawing/2014/main" val="10011"/>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@Test</a:t>
                      </a:r>
                      <a:endParaRPr lang="en-US" sz="600">
                        <a:solidFill>
                          <a:srgbClr val="24292E"/>
                        </a:solidFill>
                        <a:effectLst/>
                        <a:latin typeface="SFMono-Regular" charset="0"/>
                      </a:endParaRPr>
                    </a:p>
                  </a:txBody>
                  <a:tcPr marL="21237" marR="21237" marT="15290" marB="15290">
                    <a:lnL>
                      <a:noFill/>
                    </a:lnL>
                    <a:lnR>
                      <a:noFill/>
                    </a:lnR>
                    <a:lnT>
                      <a:noFill/>
                    </a:lnT>
                    <a:lnB>
                      <a:noFill/>
                    </a:lnB>
                  </a:tcPr>
                </a:tc>
                <a:extLst>
                  <a:ext uri="{0D108BD9-81ED-4DB2-BD59-A6C34878D82A}">
                    <a16:rowId xmlns:a16="http://schemas.microsoft.com/office/drawing/2014/main" val="10012"/>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public</a:t>
                      </a:r>
                      <a:r>
                        <a:rPr lang="en-US" sz="600">
                          <a:solidFill>
                            <a:srgbClr val="24292E"/>
                          </a:solidFill>
                          <a:effectLst/>
                          <a:latin typeface="SFMono-Regular" charset="0"/>
                        </a:rPr>
                        <a:t> </a:t>
                      </a:r>
                      <a:r>
                        <a:rPr lang="en-US" sz="600">
                          <a:solidFill>
                            <a:srgbClr val="D73A49"/>
                          </a:solidFill>
                          <a:effectLst/>
                          <a:latin typeface="SFMono-Regular" charset="0"/>
                        </a:rPr>
                        <a:t>void</a:t>
                      </a:r>
                      <a:r>
                        <a:rPr lang="en-US" sz="600">
                          <a:solidFill>
                            <a:srgbClr val="24292E"/>
                          </a:solidFill>
                          <a:effectLst/>
                          <a:latin typeface="SFMono-Regular" charset="0"/>
                        </a:rPr>
                        <a:t> </a:t>
                      </a:r>
                      <a:r>
                        <a:rPr lang="en-US" sz="600">
                          <a:solidFill>
                            <a:srgbClr val="6F42C1"/>
                          </a:solidFill>
                          <a:effectLst/>
                          <a:latin typeface="SFMono-Regular" charset="0"/>
                        </a:rPr>
                        <a:t>testFlight</a:t>
                      </a:r>
                      <a:r>
                        <a:rPr lang="en-US" sz="600">
                          <a:solidFill>
                            <a:srgbClr val="24292E"/>
                          </a:solidFill>
                          <a:effectLst/>
                          <a:latin typeface="SFMono-Regular" charset="0"/>
                        </a:rPr>
                        <a:t>() {</a:t>
                      </a:r>
                    </a:p>
                  </a:txBody>
                  <a:tcPr marL="21237" marR="21237" marT="15290" marB="15290">
                    <a:lnL>
                      <a:noFill/>
                    </a:lnL>
                    <a:lnR>
                      <a:noFill/>
                    </a:lnR>
                    <a:lnT>
                      <a:noFill/>
                    </a:lnT>
                    <a:lnB>
                      <a:noFill/>
                    </a:lnB>
                  </a:tcPr>
                </a:tc>
                <a:extLst>
                  <a:ext uri="{0D108BD9-81ED-4DB2-BD59-A6C34878D82A}">
                    <a16:rowId xmlns:a16="http://schemas.microsoft.com/office/drawing/2014/main" val="10013"/>
                  </a:ext>
                </a:extLst>
              </a:tr>
              <a:tr h="214066">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Population pop </a:t>
                      </a:r>
                      <a:r>
                        <a:rPr lang="en-US" sz="600">
                          <a:solidFill>
                            <a:srgbClr val="D73A49"/>
                          </a:solidFill>
                          <a:effectLst/>
                          <a:latin typeface="SFMono-Regular" charset="0"/>
                        </a:rPr>
                        <a:t>=</a:t>
                      </a:r>
                      <a:r>
                        <a:rPr lang="en-US" sz="600">
                          <a:solidFill>
                            <a:srgbClr val="24292E"/>
                          </a:solidFill>
                          <a:effectLst/>
                          <a:latin typeface="SFMono-Regular" charset="0"/>
                        </a:rPr>
                        <a:t> </a:t>
                      </a:r>
                      <a:r>
                        <a:rPr lang="en-US" sz="600">
                          <a:solidFill>
                            <a:srgbClr val="D73A49"/>
                          </a:solidFill>
                          <a:effectLst/>
                          <a:latin typeface="SFMono-Regular" charset="0"/>
                        </a:rPr>
                        <a:t>new</a:t>
                      </a:r>
                      <a:r>
                        <a:rPr lang="en-US" sz="600">
                          <a:solidFill>
                            <a:srgbClr val="24292E"/>
                          </a:solidFill>
                          <a:effectLst/>
                          <a:latin typeface="SFMono-Regular" charset="0"/>
                        </a:rPr>
                        <a:t> Population();</a:t>
                      </a:r>
                    </a:p>
                  </a:txBody>
                  <a:tcPr marL="21237" marR="21237" marT="15290" marB="15290">
                    <a:lnL>
                      <a:noFill/>
                    </a:lnL>
                    <a:lnR>
                      <a:noFill/>
                    </a:lnR>
                    <a:lnT>
                      <a:noFill/>
                    </a:lnT>
                    <a:lnB>
                      <a:noFill/>
                    </a:lnB>
                  </a:tcPr>
                </a:tc>
                <a:extLst>
                  <a:ext uri="{0D108BD9-81ED-4DB2-BD59-A6C34878D82A}">
                    <a16:rowId xmlns:a16="http://schemas.microsoft.com/office/drawing/2014/main" val="10014"/>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pop</a:t>
                      </a:r>
                      <a:r>
                        <a:rPr lang="en-US" sz="600">
                          <a:solidFill>
                            <a:srgbClr val="D73A49"/>
                          </a:solidFill>
                          <a:effectLst/>
                          <a:latin typeface="SFMono-Regular" charset="0"/>
                        </a:rPr>
                        <a:t>.</a:t>
                      </a:r>
                      <a:r>
                        <a:rPr lang="en-US" sz="600">
                          <a:solidFill>
                            <a:srgbClr val="24292E"/>
                          </a:solidFill>
                          <a:effectLst/>
                          <a:latin typeface="SFMono-Regular" charset="0"/>
                        </a:rPr>
                        <a:t>generatePopulation();</a:t>
                      </a:r>
                    </a:p>
                  </a:txBody>
                  <a:tcPr marL="21237" marR="21237" marT="15290" marB="15290">
                    <a:lnL>
                      <a:noFill/>
                    </a:lnL>
                    <a:lnR>
                      <a:noFill/>
                    </a:lnR>
                    <a:lnT>
                      <a:noFill/>
                    </a:lnT>
                    <a:lnB>
                      <a:noFill/>
                    </a:lnB>
                  </a:tcPr>
                </a:tc>
                <a:extLst>
                  <a:ext uri="{0D108BD9-81ED-4DB2-BD59-A6C34878D82A}">
                    <a16:rowId xmlns:a16="http://schemas.microsoft.com/office/drawing/2014/main" val="10015"/>
                  </a:ext>
                </a:extLst>
              </a:tr>
              <a:tr h="305808">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assertEquals(pop</a:t>
                      </a:r>
                      <a:r>
                        <a:rPr lang="en-US" sz="600">
                          <a:solidFill>
                            <a:srgbClr val="D73A49"/>
                          </a:solidFill>
                          <a:effectLst/>
                          <a:latin typeface="SFMono-Regular" charset="0"/>
                        </a:rPr>
                        <a:t>.</a:t>
                      </a:r>
                      <a:r>
                        <a:rPr lang="en-US" sz="600">
                          <a:solidFill>
                            <a:srgbClr val="24292E"/>
                          </a:solidFill>
                          <a:effectLst/>
                          <a:latin typeface="SFMono-Regular" charset="0"/>
                        </a:rPr>
                        <a:t>getFlights()</a:t>
                      </a:r>
                      <a:r>
                        <a:rPr lang="en-US" sz="600">
                          <a:solidFill>
                            <a:srgbClr val="D73A49"/>
                          </a:solidFill>
                          <a:effectLst/>
                          <a:latin typeface="SFMono-Regular" charset="0"/>
                        </a:rPr>
                        <a:t>.</a:t>
                      </a:r>
                      <a:r>
                        <a:rPr lang="en-US" sz="600">
                          <a:solidFill>
                            <a:srgbClr val="24292E"/>
                          </a:solidFill>
                          <a:effectLst/>
                          <a:latin typeface="SFMono-Regular" charset="0"/>
                        </a:rPr>
                        <a:t>size(), Constants</a:t>
                      </a:r>
                      <a:r>
                        <a:rPr lang="en-US" sz="600">
                          <a:solidFill>
                            <a:srgbClr val="D73A49"/>
                          </a:solidFill>
                          <a:effectLst/>
                          <a:latin typeface="SFMono-Regular" charset="0"/>
                        </a:rPr>
                        <a:t>.</a:t>
                      </a:r>
                      <a:r>
                        <a:rPr lang="en-US" sz="600">
                          <a:solidFill>
                            <a:srgbClr val="005CC5"/>
                          </a:solidFill>
                          <a:effectLst/>
                          <a:latin typeface="SFMono-Regular" charset="0"/>
                        </a:rPr>
                        <a:t>POPULATION_SIZE</a:t>
                      </a:r>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16"/>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int</a:t>
                      </a:r>
                      <a:r>
                        <a:rPr lang="en-US" sz="600">
                          <a:solidFill>
                            <a:srgbClr val="24292E"/>
                          </a:solidFill>
                          <a:effectLst/>
                          <a:latin typeface="SFMono-Regular" charset="0"/>
                        </a:rPr>
                        <a:t> tries </a:t>
                      </a:r>
                      <a:r>
                        <a:rPr lang="en-US" sz="600">
                          <a:solidFill>
                            <a:srgbClr val="D73A49"/>
                          </a:solidFill>
                          <a:effectLst/>
                          <a:latin typeface="SFMono-Regular" charset="0"/>
                        </a:rPr>
                        <a:t>=</a:t>
                      </a:r>
                      <a:r>
                        <a:rPr lang="en-US" sz="600">
                          <a:solidFill>
                            <a:srgbClr val="24292E"/>
                          </a:solidFill>
                          <a:effectLst/>
                          <a:latin typeface="SFMono-Regular" charset="0"/>
                        </a:rPr>
                        <a:t> </a:t>
                      </a:r>
                      <a:r>
                        <a:rPr lang="en-US" sz="600">
                          <a:solidFill>
                            <a:srgbClr val="005CC5"/>
                          </a:solidFill>
                          <a:effectLst/>
                          <a:latin typeface="SFMono-Regular" charset="0"/>
                        </a:rPr>
                        <a:t>1</a:t>
                      </a:r>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17"/>
                  </a:ext>
                </a:extLst>
              </a:tr>
              <a:tr h="48929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D73A49"/>
                          </a:solidFill>
                          <a:effectLst/>
                          <a:latin typeface="SFMono-Regular" charset="0"/>
                        </a:rPr>
                        <a:t>while</a:t>
                      </a:r>
                      <a:r>
                        <a:rPr lang="en-US" sz="600">
                          <a:solidFill>
                            <a:srgbClr val="24292E"/>
                          </a:solidFill>
                          <a:effectLst/>
                          <a:latin typeface="SFMono-Regular" charset="0"/>
                        </a:rPr>
                        <a:t> (tries </a:t>
                      </a:r>
                      <a:r>
                        <a:rPr lang="en-US" sz="600">
                          <a:solidFill>
                            <a:srgbClr val="D73A49"/>
                          </a:solidFill>
                          <a:effectLst/>
                          <a:latin typeface="SFMono-Regular" charset="0"/>
                        </a:rPr>
                        <a:t>&lt;=</a:t>
                      </a:r>
                      <a:r>
                        <a:rPr lang="en-US" sz="600">
                          <a:solidFill>
                            <a:srgbClr val="24292E"/>
                          </a:solidFill>
                          <a:effectLst/>
                          <a:latin typeface="SFMono-Regular" charset="0"/>
                        </a:rPr>
                        <a:t> Constants</a:t>
                      </a:r>
                      <a:r>
                        <a:rPr lang="en-US" sz="600">
                          <a:solidFill>
                            <a:srgbClr val="D73A49"/>
                          </a:solidFill>
                          <a:effectLst/>
                          <a:latin typeface="SFMono-Regular" charset="0"/>
                        </a:rPr>
                        <a:t>.</a:t>
                      </a:r>
                      <a:r>
                        <a:rPr lang="en-US" sz="600">
                          <a:solidFill>
                            <a:srgbClr val="005CC5"/>
                          </a:solidFill>
                          <a:effectLst/>
                          <a:latin typeface="SFMono-Regular" charset="0"/>
                        </a:rPr>
                        <a:t>MIN_GENERATIONS</a:t>
                      </a:r>
                      <a:r>
                        <a:rPr lang="en-US" sz="600">
                          <a:solidFill>
                            <a:srgbClr val="24292E"/>
                          </a:solidFill>
                          <a:effectLst/>
                          <a:latin typeface="SFMono-Regular" charset="0"/>
                        </a:rPr>
                        <a:t> </a:t>
                      </a:r>
                      <a:r>
                        <a:rPr lang="en-US" sz="600">
                          <a:solidFill>
                            <a:srgbClr val="D73A49"/>
                          </a:solidFill>
                          <a:effectLst/>
                          <a:latin typeface="SFMono-Regular" charset="0"/>
                        </a:rPr>
                        <a:t>||</a:t>
                      </a:r>
                      <a:r>
                        <a:rPr lang="en-US" sz="600">
                          <a:solidFill>
                            <a:srgbClr val="24292E"/>
                          </a:solidFill>
                          <a:effectLst/>
                          <a:latin typeface="SFMono-Regular" charset="0"/>
                        </a:rPr>
                        <a:t> pop</a:t>
                      </a:r>
                      <a:r>
                        <a:rPr lang="en-US" sz="600">
                          <a:solidFill>
                            <a:srgbClr val="D73A49"/>
                          </a:solidFill>
                          <a:effectLst/>
                          <a:latin typeface="SFMono-Regular" charset="0"/>
                        </a:rPr>
                        <a:t>.</a:t>
                      </a:r>
                      <a:r>
                        <a:rPr lang="en-US" sz="600">
                          <a:solidFill>
                            <a:srgbClr val="24292E"/>
                          </a:solidFill>
                          <a:effectLst/>
                          <a:latin typeface="SFMono-Regular" charset="0"/>
                        </a:rPr>
                        <a:t>getFittest()</a:t>
                      </a:r>
                      <a:r>
                        <a:rPr lang="en-US" sz="600">
                          <a:solidFill>
                            <a:srgbClr val="D73A49"/>
                          </a:solidFill>
                          <a:effectLst/>
                          <a:latin typeface="SFMono-Regular" charset="0"/>
                        </a:rPr>
                        <a:t>.</a:t>
                      </a:r>
                      <a:r>
                        <a:rPr lang="en-US" sz="600">
                          <a:solidFill>
                            <a:srgbClr val="24292E"/>
                          </a:solidFill>
                          <a:effectLst/>
                          <a:latin typeface="SFMono-Regular" charset="0"/>
                        </a:rPr>
                        <a:t>getFitness() </a:t>
                      </a:r>
                      <a:r>
                        <a:rPr lang="en-US" sz="600">
                          <a:solidFill>
                            <a:srgbClr val="D73A49"/>
                          </a:solidFill>
                          <a:effectLst/>
                          <a:latin typeface="SFMono-Regular" charset="0"/>
                        </a:rPr>
                        <a:t>&lt;</a:t>
                      </a:r>
                      <a:r>
                        <a:rPr lang="en-US" sz="600">
                          <a:solidFill>
                            <a:srgbClr val="24292E"/>
                          </a:solidFill>
                          <a:effectLst/>
                          <a:latin typeface="SFMono-Regular" charset="0"/>
                        </a:rPr>
                        <a:t> Constants</a:t>
                      </a:r>
                      <a:r>
                        <a:rPr lang="en-US" sz="600">
                          <a:solidFill>
                            <a:srgbClr val="D73A49"/>
                          </a:solidFill>
                          <a:effectLst/>
                          <a:latin typeface="SFMono-Regular" charset="0"/>
                        </a:rPr>
                        <a:t>.</a:t>
                      </a:r>
                      <a:r>
                        <a:rPr lang="en-US" sz="600">
                          <a:solidFill>
                            <a:srgbClr val="005CC5"/>
                          </a:solidFill>
                          <a:effectLst/>
                          <a:latin typeface="SFMono-Regular" charset="0"/>
                        </a:rPr>
                        <a:t>FITNESS_THRESHOLD</a:t>
                      </a:r>
                      <a:r>
                        <a:rPr lang="en-US" sz="600">
                          <a:solidFill>
                            <a:srgbClr val="24292E"/>
                          </a:solidFill>
                          <a:effectLst/>
                          <a:latin typeface="SFMono-Regular" charset="0"/>
                        </a:rPr>
                        <a:t>) {</a:t>
                      </a:r>
                    </a:p>
                  </a:txBody>
                  <a:tcPr marL="21237" marR="21237" marT="15290" marB="15290">
                    <a:lnL>
                      <a:noFill/>
                    </a:lnL>
                    <a:lnR>
                      <a:noFill/>
                    </a:lnR>
                    <a:lnT>
                      <a:noFill/>
                    </a:lnT>
                    <a:lnB>
                      <a:noFill/>
                    </a:lnB>
                  </a:tcPr>
                </a:tc>
                <a:extLst>
                  <a:ext uri="{0D108BD9-81ED-4DB2-BD59-A6C34878D82A}">
                    <a16:rowId xmlns:a16="http://schemas.microsoft.com/office/drawing/2014/main" val="10018"/>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pop</a:t>
                      </a:r>
                      <a:r>
                        <a:rPr lang="en-US" sz="600">
                          <a:solidFill>
                            <a:srgbClr val="D73A49"/>
                          </a:solidFill>
                          <a:effectLst/>
                          <a:latin typeface="SFMono-Regular" charset="0"/>
                        </a:rPr>
                        <a:t>.</a:t>
                      </a:r>
                      <a:r>
                        <a:rPr lang="en-US" sz="600">
                          <a:solidFill>
                            <a:srgbClr val="24292E"/>
                          </a:solidFill>
                          <a:effectLst/>
                          <a:latin typeface="SFMono-Regular" charset="0"/>
                        </a:rPr>
                        <a:t>evolve();</a:t>
                      </a:r>
                    </a:p>
                  </a:txBody>
                  <a:tcPr marL="21237" marR="21237" marT="15290" marB="15290">
                    <a:lnL>
                      <a:noFill/>
                    </a:lnL>
                    <a:lnR>
                      <a:noFill/>
                    </a:lnR>
                    <a:lnT>
                      <a:noFill/>
                    </a:lnT>
                    <a:lnB>
                      <a:noFill/>
                    </a:lnB>
                  </a:tcPr>
                </a:tc>
                <a:extLst>
                  <a:ext uri="{0D108BD9-81ED-4DB2-BD59-A6C34878D82A}">
                    <a16:rowId xmlns:a16="http://schemas.microsoft.com/office/drawing/2014/main" val="10019"/>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tries</a:t>
                      </a:r>
                      <a:r>
                        <a:rPr lang="en-US" sz="600">
                          <a:solidFill>
                            <a:srgbClr val="D73A49"/>
                          </a:solidFill>
                          <a:effectLst/>
                          <a:latin typeface="SFMono-Regular" charset="0"/>
                        </a:rPr>
                        <a:t>++</a:t>
                      </a:r>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20"/>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21"/>
                  </a:ext>
                </a:extLst>
              </a:tr>
              <a:tr h="397551">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dirty="0" err="1">
                          <a:solidFill>
                            <a:srgbClr val="24292E"/>
                          </a:solidFill>
                          <a:effectLst/>
                          <a:latin typeface="SFMono-Regular" charset="0"/>
                        </a:rPr>
                        <a:t>assertTrue</a:t>
                      </a:r>
                      <a:r>
                        <a:rPr lang="en-US" sz="600" dirty="0">
                          <a:solidFill>
                            <a:srgbClr val="24292E"/>
                          </a:solidFill>
                          <a:effectLst/>
                          <a:latin typeface="SFMono-Regular" charset="0"/>
                        </a:rPr>
                        <a:t>(</a:t>
                      </a:r>
                      <a:r>
                        <a:rPr lang="en-US" sz="600" dirty="0" err="1">
                          <a:solidFill>
                            <a:srgbClr val="24292E"/>
                          </a:solidFill>
                          <a:effectLst/>
                          <a:latin typeface="SFMono-Regular" charset="0"/>
                        </a:rPr>
                        <a:t>pop</a:t>
                      </a:r>
                      <a:r>
                        <a:rPr lang="en-US" sz="600" dirty="0" err="1">
                          <a:solidFill>
                            <a:srgbClr val="D73A49"/>
                          </a:solidFill>
                          <a:effectLst/>
                          <a:latin typeface="SFMono-Regular" charset="0"/>
                        </a:rPr>
                        <a:t>.</a:t>
                      </a:r>
                      <a:r>
                        <a:rPr lang="en-US" sz="600" dirty="0" err="1">
                          <a:solidFill>
                            <a:srgbClr val="24292E"/>
                          </a:solidFill>
                          <a:effectLst/>
                          <a:latin typeface="SFMono-Regular" charset="0"/>
                        </a:rPr>
                        <a:t>getFittest</a:t>
                      </a:r>
                      <a:r>
                        <a:rPr lang="en-US" sz="600" dirty="0">
                          <a:solidFill>
                            <a:srgbClr val="24292E"/>
                          </a:solidFill>
                          <a:effectLst/>
                          <a:latin typeface="SFMono-Regular" charset="0"/>
                        </a:rPr>
                        <a:t>()</a:t>
                      </a:r>
                      <a:r>
                        <a:rPr lang="en-US" sz="600" dirty="0">
                          <a:solidFill>
                            <a:srgbClr val="D73A49"/>
                          </a:solidFill>
                          <a:effectLst/>
                          <a:latin typeface="SFMono-Regular" charset="0"/>
                        </a:rPr>
                        <a:t>.</a:t>
                      </a:r>
                      <a:r>
                        <a:rPr lang="en-US" sz="600" dirty="0" err="1">
                          <a:solidFill>
                            <a:srgbClr val="24292E"/>
                          </a:solidFill>
                          <a:effectLst/>
                          <a:latin typeface="SFMono-Regular" charset="0"/>
                        </a:rPr>
                        <a:t>getFitness</a:t>
                      </a:r>
                      <a:r>
                        <a:rPr lang="en-US" sz="600" dirty="0">
                          <a:solidFill>
                            <a:srgbClr val="24292E"/>
                          </a:solidFill>
                          <a:effectLst/>
                          <a:latin typeface="SFMono-Regular" charset="0"/>
                        </a:rPr>
                        <a:t>() </a:t>
                      </a:r>
                      <a:r>
                        <a:rPr lang="en-US" sz="600" dirty="0">
                          <a:solidFill>
                            <a:srgbClr val="D73A49"/>
                          </a:solidFill>
                          <a:effectLst/>
                          <a:latin typeface="SFMono-Regular" charset="0"/>
                        </a:rPr>
                        <a:t>&gt;=</a:t>
                      </a:r>
                      <a:r>
                        <a:rPr lang="en-US" sz="600" dirty="0">
                          <a:solidFill>
                            <a:srgbClr val="24292E"/>
                          </a:solidFill>
                          <a:effectLst/>
                          <a:latin typeface="SFMono-Regular" charset="0"/>
                        </a:rPr>
                        <a:t> </a:t>
                      </a:r>
                      <a:r>
                        <a:rPr lang="en-US" sz="600" dirty="0" err="1">
                          <a:solidFill>
                            <a:srgbClr val="24292E"/>
                          </a:solidFill>
                          <a:effectLst/>
                          <a:latin typeface="SFMono-Regular" charset="0"/>
                        </a:rPr>
                        <a:t>Constants</a:t>
                      </a:r>
                      <a:r>
                        <a:rPr lang="en-US" sz="600" dirty="0" err="1">
                          <a:solidFill>
                            <a:srgbClr val="D73A49"/>
                          </a:solidFill>
                          <a:effectLst/>
                          <a:latin typeface="SFMono-Regular" charset="0"/>
                        </a:rPr>
                        <a:t>.</a:t>
                      </a:r>
                      <a:r>
                        <a:rPr lang="en-US" sz="600" dirty="0" err="1">
                          <a:solidFill>
                            <a:srgbClr val="005CC5"/>
                          </a:solidFill>
                          <a:effectLst/>
                          <a:latin typeface="SFMono-Regular" charset="0"/>
                        </a:rPr>
                        <a:t>FITNESS_THRESHOLD</a:t>
                      </a:r>
                      <a:r>
                        <a:rPr lang="en-US" sz="600" dirty="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22"/>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endParaRPr lang="en-US" sz="600">
                        <a:solidFill>
                          <a:srgbClr val="24292E"/>
                        </a:solidFill>
                        <a:effectLst/>
                        <a:latin typeface="SFMono-Regular" charset="0"/>
                      </a:endParaRPr>
                    </a:p>
                  </a:txBody>
                  <a:tcPr marL="21237" marR="21237" marT="15290" marB="15290">
                    <a:lnL>
                      <a:noFill/>
                    </a:lnL>
                    <a:lnR>
                      <a:noFill/>
                    </a:lnR>
                    <a:lnT>
                      <a:noFill/>
                    </a:lnT>
                    <a:lnB>
                      <a:noFill/>
                    </a:lnB>
                  </a:tcPr>
                </a:tc>
                <a:extLst>
                  <a:ext uri="{0D108BD9-81ED-4DB2-BD59-A6C34878D82A}">
                    <a16:rowId xmlns:a16="http://schemas.microsoft.com/office/drawing/2014/main" val="10023"/>
                  </a:ext>
                </a:extLst>
              </a:tr>
              <a:tr h="122323">
                <a:tc>
                  <a:txBody>
                    <a:bodyPr/>
                    <a:lstStyle/>
                    <a:p>
                      <a:pPr algn="r" fontAlgn="t"/>
                      <a:endParaRPr lang="en-US" sz="600">
                        <a:effectLst/>
                        <a:latin typeface="SFMono-Regular" charset="0"/>
                      </a:endParaRPr>
                    </a:p>
                  </a:txBody>
                  <a:tcPr marL="21237" marR="21237" marT="15290" marB="15290">
                    <a:lnL>
                      <a:noFill/>
                    </a:lnL>
                    <a:lnR>
                      <a:noFill/>
                    </a:lnR>
                    <a:lnT>
                      <a:noFill/>
                    </a:lnT>
                    <a:lnB>
                      <a:noFill/>
                    </a:lnB>
                  </a:tcPr>
                </a:tc>
                <a:tc>
                  <a:txBody>
                    <a:bodyPr/>
                    <a:lstStyle/>
                    <a:p>
                      <a:pPr fontAlgn="t"/>
                      <a:r>
                        <a:rPr lang="en-US" sz="600" dirty="0">
                          <a:solidFill>
                            <a:srgbClr val="24292E"/>
                          </a:solidFill>
                          <a:effectLst/>
                          <a:latin typeface="SFMono-Regular" charset="0"/>
                        </a:rPr>
                        <a:t>}</a:t>
                      </a:r>
                    </a:p>
                  </a:txBody>
                  <a:tcPr marL="21237" marR="21237" marT="15290" marB="15290">
                    <a:lnL>
                      <a:noFill/>
                    </a:lnL>
                    <a:lnR>
                      <a:noFill/>
                    </a:lnR>
                    <a:lnT>
                      <a:noFill/>
                    </a:lnT>
                    <a:lnB>
                      <a:noFill/>
                    </a:lnB>
                  </a:tcPr>
                </a:tc>
                <a:extLst>
                  <a:ext uri="{0D108BD9-81ED-4DB2-BD59-A6C34878D82A}">
                    <a16:rowId xmlns:a16="http://schemas.microsoft.com/office/drawing/2014/main" val="10024"/>
                  </a:ext>
                </a:extLst>
              </a:tr>
            </a:tbl>
          </a:graphicData>
        </a:graphic>
      </p:graphicFrame>
      <p:sp>
        <p:nvSpPr>
          <p:cNvPr id="3" name="Title 2"/>
          <p:cNvSpPr>
            <a:spLocks noGrp="1"/>
          </p:cNvSpPr>
          <p:nvPr>
            <p:ph type="title"/>
          </p:nvPr>
        </p:nvSpPr>
        <p:spPr/>
        <p:txBody>
          <a:bodyPr/>
          <a:lstStyle/>
          <a:p>
            <a:r>
              <a:rPr lang="en-US" dirty="0"/>
              <a:t>Unit Tests</a:t>
            </a:r>
          </a:p>
        </p:txBody>
      </p:sp>
    </p:spTree>
    <p:extLst>
      <p:ext uri="{BB962C8B-B14F-4D97-AF65-F5344CB8AC3E}">
        <p14:creationId xmlns:p14="http://schemas.microsoft.com/office/powerpoint/2010/main" val="10339337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774739632"/>
              </p:ext>
            </p:extLst>
          </p:nvPr>
        </p:nvGraphicFramePr>
        <p:xfrm>
          <a:off x="971600" y="1324925"/>
          <a:ext cx="6624736" cy="4609175"/>
        </p:xfrm>
        <a:graphic>
          <a:graphicData uri="http://schemas.openxmlformats.org/drawingml/2006/table">
            <a:tbl>
              <a:tblPr/>
              <a:tblGrid>
                <a:gridCol w="587933">
                  <a:extLst>
                    <a:ext uri="{9D8B030D-6E8A-4147-A177-3AD203B41FA5}">
                      <a16:colId xmlns:a16="http://schemas.microsoft.com/office/drawing/2014/main" val="20000"/>
                    </a:ext>
                  </a:extLst>
                </a:gridCol>
                <a:gridCol w="6036803">
                  <a:extLst>
                    <a:ext uri="{9D8B030D-6E8A-4147-A177-3AD203B41FA5}">
                      <a16:colId xmlns:a16="http://schemas.microsoft.com/office/drawing/2014/main" val="20001"/>
                    </a:ext>
                  </a:extLst>
                </a:gridCol>
              </a:tblGrid>
              <a:tr h="194665">
                <a:tc>
                  <a:txBody>
                    <a:bodyPr/>
                    <a:lstStyle/>
                    <a:p>
                      <a:endParaRPr lang="en-US" sz="1000"/>
                    </a:p>
                  </a:txBody>
                  <a:tcPr marL="48666" marR="48666" marT="24333" marB="24333"/>
                </a:tc>
                <a:tc>
                  <a:txBody>
                    <a:bodyPr/>
                    <a:lstStyle/>
                    <a:p>
                      <a:endParaRPr lang="en-US" sz="1000"/>
                    </a:p>
                  </a:txBody>
                  <a:tcPr marL="48666" marR="48666" marT="24333" marB="24333"/>
                </a:tc>
                <a:extLst>
                  <a:ext uri="{0D108BD9-81ED-4DB2-BD59-A6C34878D82A}">
                    <a16:rowId xmlns:a16="http://schemas.microsoft.com/office/drawing/2014/main" val="10000"/>
                  </a:ext>
                </a:extLst>
              </a:tr>
              <a:tr h="632661">
                <a:tc>
                  <a:txBody>
                    <a:bodyPr/>
                    <a:lstStyle/>
                    <a:p>
                      <a:pPr fontAlgn="t"/>
                      <a:r>
                        <a:rPr lang="en-US" sz="1000">
                          <a:solidFill>
                            <a:srgbClr val="D73A49"/>
                          </a:solidFill>
                          <a:effectLst/>
                          <a:latin typeface="SFMono-Regular" charset="0"/>
                        </a:rPr>
                        <a:t>@Test</a:t>
                      </a:r>
                      <a:endParaRPr lang="en-US" sz="1000">
                        <a:solidFill>
                          <a:srgbClr val="24292E"/>
                        </a:solidFill>
                        <a:effectLst/>
                        <a:latin typeface="SFMono-Regular" charset="0"/>
                      </a:endParaRPr>
                    </a:p>
                  </a:txBody>
                  <a:tcPr marL="33796" marR="33796" marT="24333" marB="24333">
                    <a:lnL>
                      <a:noFill/>
                    </a:lnL>
                    <a:lnR>
                      <a:noFill/>
                    </a:lnR>
                    <a:lnB>
                      <a:noFill/>
                    </a:lnB>
                  </a:tcPr>
                </a:tc>
                <a:tc>
                  <a:txBody>
                    <a:bodyPr/>
                    <a:lstStyle/>
                    <a:p>
                      <a:endParaRPr lang="en-US" sz="1000"/>
                    </a:p>
                  </a:txBody>
                  <a:tcPr marL="48666" marR="48666" marT="24333" marB="24333">
                    <a:lnL>
                      <a:noFill/>
                    </a:lnL>
                  </a:tcPr>
                </a:tc>
                <a:extLst>
                  <a:ext uri="{0D108BD9-81ED-4DB2-BD59-A6C34878D82A}">
                    <a16:rowId xmlns:a16="http://schemas.microsoft.com/office/drawing/2014/main" val="10001"/>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D73A49"/>
                          </a:solidFill>
                          <a:effectLst/>
                          <a:latin typeface="SFMono-Regular" charset="0"/>
                        </a:rPr>
                        <a:t>public</a:t>
                      </a:r>
                      <a:r>
                        <a:rPr lang="en-US" sz="1000">
                          <a:solidFill>
                            <a:srgbClr val="24292E"/>
                          </a:solidFill>
                          <a:effectLst/>
                          <a:latin typeface="SFMono-Regular" charset="0"/>
                        </a:rPr>
                        <a:t> </a:t>
                      </a:r>
                      <a:r>
                        <a:rPr lang="en-US" sz="1000">
                          <a:solidFill>
                            <a:srgbClr val="D73A49"/>
                          </a:solidFill>
                          <a:effectLst/>
                          <a:latin typeface="SFMono-Regular" charset="0"/>
                        </a:rPr>
                        <a:t>void</a:t>
                      </a:r>
                      <a:r>
                        <a:rPr lang="en-US" sz="1000">
                          <a:solidFill>
                            <a:srgbClr val="24292E"/>
                          </a:solidFill>
                          <a:effectLst/>
                          <a:latin typeface="SFMono-Regular" charset="0"/>
                        </a:rPr>
                        <a:t> </a:t>
                      </a:r>
                      <a:r>
                        <a:rPr lang="en-US" sz="1000">
                          <a:solidFill>
                            <a:srgbClr val="6F42C1"/>
                          </a:solidFill>
                          <a:effectLst/>
                          <a:latin typeface="SFMono-Regular" charset="0"/>
                        </a:rPr>
                        <a:t>testFitness</a:t>
                      </a:r>
                      <a:r>
                        <a:rPr lang="en-US" sz="1000">
                          <a:solidFill>
                            <a:srgbClr val="24292E"/>
                          </a:solidFill>
                          <a:effectLst/>
                          <a:latin typeface="SFMono-Regular" charset="0"/>
                        </a:rPr>
                        <a:t>() {</a:t>
                      </a:r>
                    </a:p>
                  </a:txBody>
                  <a:tcPr marL="33796" marR="33796" marT="24333" marB="24333">
                    <a:lnL>
                      <a:noFill/>
                    </a:lnL>
                    <a:lnR>
                      <a:noFill/>
                    </a:lnR>
                    <a:lnB>
                      <a:noFill/>
                    </a:lnB>
                  </a:tcPr>
                </a:tc>
                <a:extLst>
                  <a:ext uri="{0D108BD9-81ED-4DB2-BD59-A6C34878D82A}">
                    <a16:rowId xmlns:a16="http://schemas.microsoft.com/office/drawing/2014/main" val="10002"/>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Flight flight </a:t>
                      </a:r>
                      <a:r>
                        <a:rPr lang="en-US" sz="1000">
                          <a:solidFill>
                            <a:srgbClr val="D73A49"/>
                          </a:solidFill>
                          <a:effectLst/>
                          <a:latin typeface="SFMono-Regular" charset="0"/>
                        </a:rPr>
                        <a:t>=</a:t>
                      </a:r>
                      <a:r>
                        <a:rPr lang="en-US" sz="1000">
                          <a:solidFill>
                            <a:srgbClr val="24292E"/>
                          </a:solidFill>
                          <a:effectLst/>
                          <a:latin typeface="SFMono-Regular" charset="0"/>
                        </a:rPr>
                        <a:t> </a:t>
                      </a:r>
                      <a:r>
                        <a:rPr lang="en-US" sz="1000">
                          <a:solidFill>
                            <a:srgbClr val="D73A49"/>
                          </a:solidFill>
                          <a:effectLst/>
                          <a:latin typeface="SFMono-Regular" charset="0"/>
                        </a:rPr>
                        <a:t>new</a:t>
                      </a:r>
                      <a:r>
                        <a:rPr lang="en-US" sz="1000">
                          <a:solidFill>
                            <a:srgbClr val="24292E"/>
                          </a:solidFill>
                          <a:effectLst/>
                          <a:latin typeface="SFMono-Regular" charset="0"/>
                        </a:rPr>
                        <a:t> Flight();</a:t>
                      </a:r>
                    </a:p>
                  </a:txBody>
                  <a:tcPr marL="33796" marR="33796" marT="24333" marB="24333">
                    <a:lnL>
                      <a:noFill/>
                    </a:lnL>
                    <a:lnR>
                      <a:noFill/>
                    </a:lnR>
                    <a:lnT>
                      <a:noFill/>
                    </a:lnT>
                    <a:lnB>
                      <a:noFill/>
                    </a:lnB>
                  </a:tcPr>
                </a:tc>
                <a:extLst>
                  <a:ext uri="{0D108BD9-81ED-4DB2-BD59-A6C34878D82A}">
                    <a16:rowId xmlns:a16="http://schemas.microsoft.com/office/drawing/2014/main" val="10003"/>
                  </a:ext>
                </a:extLst>
              </a:tr>
              <a:tr h="340664">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assertEquals(flight</a:t>
                      </a:r>
                      <a:r>
                        <a:rPr lang="en-US" sz="1000">
                          <a:solidFill>
                            <a:srgbClr val="D73A49"/>
                          </a:solidFill>
                          <a:effectLst/>
                          <a:latin typeface="SFMono-Regular" charset="0"/>
                        </a:rPr>
                        <a:t>.</a:t>
                      </a:r>
                      <a:r>
                        <a:rPr lang="en-US" sz="1000">
                          <a:solidFill>
                            <a:srgbClr val="24292E"/>
                          </a:solidFill>
                          <a:effectLst/>
                          <a:latin typeface="SFMono-Regular" charset="0"/>
                        </a:rPr>
                        <a:t>getFitness(), </a:t>
                      </a:r>
                      <a:r>
                        <a:rPr lang="en-US" sz="1000">
                          <a:solidFill>
                            <a:srgbClr val="005CC5"/>
                          </a:solidFill>
                          <a:effectLst/>
                          <a:latin typeface="SFMono-Regular" charset="0"/>
                        </a:rPr>
                        <a:t>0</a:t>
                      </a:r>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04"/>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05"/>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endParaRPr lang="en-US" sz="1000">
                        <a:solidFill>
                          <a:srgbClr val="24292E"/>
                        </a:solidFill>
                        <a:effectLst/>
                        <a:latin typeface="SFMono-Regular" charset="0"/>
                      </a:endParaRPr>
                    </a:p>
                  </a:txBody>
                  <a:tcPr marL="33796" marR="33796" marT="24333" marB="24333">
                    <a:lnL>
                      <a:noFill/>
                    </a:lnL>
                    <a:lnR>
                      <a:noFill/>
                    </a:lnR>
                    <a:lnT>
                      <a:noFill/>
                    </a:lnT>
                    <a:lnB>
                      <a:noFill/>
                    </a:lnB>
                  </a:tcPr>
                </a:tc>
                <a:extLst>
                  <a:ext uri="{0D108BD9-81ED-4DB2-BD59-A6C34878D82A}">
                    <a16:rowId xmlns:a16="http://schemas.microsoft.com/office/drawing/2014/main" val="10006"/>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D73A49"/>
                          </a:solidFill>
                          <a:effectLst/>
                          <a:latin typeface="SFMono-Regular" charset="0"/>
                        </a:rPr>
                        <a:t>@Test</a:t>
                      </a:r>
                      <a:endParaRPr lang="en-US" sz="1000">
                        <a:solidFill>
                          <a:srgbClr val="24292E"/>
                        </a:solidFill>
                        <a:effectLst/>
                        <a:latin typeface="SFMono-Regular" charset="0"/>
                      </a:endParaRPr>
                    </a:p>
                  </a:txBody>
                  <a:tcPr marL="33796" marR="33796" marT="24333" marB="24333">
                    <a:lnL>
                      <a:noFill/>
                    </a:lnL>
                    <a:lnR>
                      <a:noFill/>
                    </a:lnR>
                    <a:lnT>
                      <a:noFill/>
                    </a:lnT>
                    <a:lnB>
                      <a:noFill/>
                    </a:lnB>
                  </a:tcPr>
                </a:tc>
                <a:extLst>
                  <a:ext uri="{0D108BD9-81ED-4DB2-BD59-A6C34878D82A}">
                    <a16:rowId xmlns:a16="http://schemas.microsoft.com/office/drawing/2014/main" val="10007"/>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D73A49"/>
                          </a:solidFill>
                          <a:effectLst/>
                          <a:latin typeface="SFMono-Regular" charset="0"/>
                        </a:rPr>
                        <a:t>public</a:t>
                      </a:r>
                      <a:r>
                        <a:rPr lang="en-US" sz="1000">
                          <a:solidFill>
                            <a:srgbClr val="24292E"/>
                          </a:solidFill>
                          <a:effectLst/>
                          <a:latin typeface="SFMono-Regular" charset="0"/>
                        </a:rPr>
                        <a:t> </a:t>
                      </a:r>
                      <a:r>
                        <a:rPr lang="en-US" sz="1000">
                          <a:solidFill>
                            <a:srgbClr val="D73A49"/>
                          </a:solidFill>
                          <a:effectLst/>
                          <a:latin typeface="SFMono-Regular" charset="0"/>
                        </a:rPr>
                        <a:t>void</a:t>
                      </a:r>
                      <a:r>
                        <a:rPr lang="en-US" sz="1000">
                          <a:solidFill>
                            <a:srgbClr val="24292E"/>
                          </a:solidFill>
                          <a:effectLst/>
                          <a:latin typeface="SFMono-Regular" charset="0"/>
                        </a:rPr>
                        <a:t> </a:t>
                      </a:r>
                      <a:r>
                        <a:rPr lang="en-US" sz="1000">
                          <a:solidFill>
                            <a:srgbClr val="6F42C1"/>
                          </a:solidFill>
                          <a:effectLst/>
                          <a:latin typeface="SFMono-Regular" charset="0"/>
                        </a:rPr>
                        <a:t>testFitness1</a:t>
                      </a:r>
                      <a:r>
                        <a:rPr lang="en-US" sz="1000">
                          <a:solidFill>
                            <a:srgbClr val="24292E"/>
                          </a:solidFill>
                          <a:effectLst/>
                          <a:latin typeface="SFMono-Regular" charset="0"/>
                        </a:rPr>
                        <a:t>() {</a:t>
                      </a:r>
                    </a:p>
                  </a:txBody>
                  <a:tcPr marL="33796" marR="33796" marT="24333" marB="24333">
                    <a:lnL>
                      <a:noFill/>
                    </a:lnL>
                    <a:lnR>
                      <a:noFill/>
                    </a:lnR>
                    <a:lnT>
                      <a:noFill/>
                    </a:lnT>
                    <a:lnB>
                      <a:noFill/>
                    </a:lnB>
                  </a:tcPr>
                </a:tc>
                <a:extLst>
                  <a:ext uri="{0D108BD9-81ED-4DB2-BD59-A6C34878D82A}">
                    <a16:rowId xmlns:a16="http://schemas.microsoft.com/office/drawing/2014/main" val="10008"/>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endParaRPr lang="en-US" sz="1000">
                        <a:solidFill>
                          <a:srgbClr val="24292E"/>
                        </a:solidFill>
                        <a:effectLst/>
                        <a:latin typeface="SFMono-Regular" charset="0"/>
                      </a:endParaRPr>
                    </a:p>
                  </a:txBody>
                  <a:tcPr marL="33796" marR="33796" marT="24333" marB="24333">
                    <a:lnL>
                      <a:noFill/>
                    </a:lnL>
                    <a:lnR>
                      <a:noFill/>
                    </a:lnR>
                    <a:lnT>
                      <a:noFill/>
                    </a:lnT>
                    <a:lnB>
                      <a:noFill/>
                    </a:lnB>
                  </a:tcPr>
                </a:tc>
                <a:extLst>
                  <a:ext uri="{0D108BD9-81ED-4DB2-BD59-A6C34878D82A}">
                    <a16:rowId xmlns:a16="http://schemas.microsoft.com/office/drawing/2014/main" val="10009"/>
                  </a:ext>
                </a:extLst>
              </a:tr>
              <a:tr h="340664">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D73A49"/>
                          </a:solidFill>
                          <a:effectLst/>
                          <a:latin typeface="SFMono-Regular" charset="0"/>
                        </a:rPr>
                        <a:t>int</a:t>
                      </a:r>
                      <a:r>
                        <a:rPr lang="en-US" sz="1000">
                          <a:solidFill>
                            <a:srgbClr val="24292E"/>
                          </a:solidFill>
                          <a:effectLst/>
                          <a:latin typeface="SFMono-Regular" charset="0"/>
                        </a:rPr>
                        <a:t>[] priceArray </a:t>
                      </a:r>
                      <a:r>
                        <a:rPr lang="en-US" sz="1000">
                          <a:solidFill>
                            <a:srgbClr val="D73A49"/>
                          </a:solidFill>
                          <a:effectLst/>
                          <a:latin typeface="SFMono-Regular" charset="0"/>
                        </a:rPr>
                        <a:t>=</a:t>
                      </a:r>
                      <a:r>
                        <a:rPr lang="en-US" sz="1000">
                          <a:solidFill>
                            <a:srgbClr val="24292E"/>
                          </a:solidFill>
                          <a:effectLst/>
                          <a:latin typeface="SFMono-Regular" charset="0"/>
                        </a:rPr>
                        <a:t> </a:t>
                      </a:r>
                      <a:r>
                        <a:rPr lang="en-US" sz="1000">
                          <a:solidFill>
                            <a:srgbClr val="D73A49"/>
                          </a:solidFill>
                          <a:effectLst/>
                          <a:latin typeface="SFMono-Regular" charset="0"/>
                        </a:rPr>
                        <a:t>new</a:t>
                      </a:r>
                      <a:r>
                        <a:rPr lang="en-US" sz="1000">
                          <a:solidFill>
                            <a:srgbClr val="24292E"/>
                          </a:solidFill>
                          <a:effectLst/>
                          <a:latin typeface="SFMono-Regular" charset="0"/>
                        </a:rPr>
                        <a:t> int[] {</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1</a:t>
                      </a:r>
                      <a:r>
                        <a:rPr lang="en-US" sz="1000">
                          <a:solidFill>
                            <a:srgbClr val="24292E"/>
                          </a:solidFill>
                          <a:effectLst/>
                          <a:latin typeface="SFMono-Regular" charset="0"/>
                        </a:rPr>
                        <a:t>,</a:t>
                      </a:r>
                      <a:r>
                        <a:rPr lang="en-US" sz="1000">
                          <a:solidFill>
                            <a:srgbClr val="005CC5"/>
                          </a:solidFill>
                          <a:effectLst/>
                          <a:latin typeface="SFMono-Regular" charset="0"/>
                        </a:rPr>
                        <a:t>1</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1</a:t>
                      </a:r>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10"/>
                  </a:ext>
                </a:extLst>
              </a:tr>
              <a:tr h="340664">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D73A49"/>
                          </a:solidFill>
                          <a:effectLst/>
                          <a:latin typeface="SFMono-Regular" charset="0"/>
                        </a:rPr>
                        <a:t>int</a:t>
                      </a:r>
                      <a:r>
                        <a:rPr lang="en-US" sz="1000">
                          <a:solidFill>
                            <a:srgbClr val="24292E"/>
                          </a:solidFill>
                          <a:effectLst/>
                          <a:latin typeface="SFMono-Regular" charset="0"/>
                        </a:rPr>
                        <a:t>[] timeArray </a:t>
                      </a:r>
                      <a:r>
                        <a:rPr lang="en-US" sz="1000">
                          <a:solidFill>
                            <a:srgbClr val="D73A49"/>
                          </a:solidFill>
                          <a:effectLst/>
                          <a:latin typeface="SFMono-Regular" charset="0"/>
                        </a:rPr>
                        <a:t>=</a:t>
                      </a:r>
                      <a:r>
                        <a:rPr lang="en-US" sz="1000">
                          <a:solidFill>
                            <a:srgbClr val="24292E"/>
                          </a:solidFill>
                          <a:effectLst/>
                          <a:latin typeface="SFMono-Regular" charset="0"/>
                        </a:rPr>
                        <a:t> </a:t>
                      </a:r>
                      <a:r>
                        <a:rPr lang="en-US" sz="1000">
                          <a:solidFill>
                            <a:srgbClr val="D73A49"/>
                          </a:solidFill>
                          <a:effectLst/>
                          <a:latin typeface="SFMono-Regular" charset="0"/>
                        </a:rPr>
                        <a:t>new</a:t>
                      </a:r>
                      <a:r>
                        <a:rPr lang="en-US" sz="1000">
                          <a:solidFill>
                            <a:srgbClr val="24292E"/>
                          </a:solidFill>
                          <a:effectLst/>
                          <a:latin typeface="SFMono-Regular" charset="0"/>
                        </a:rPr>
                        <a:t> int[] {</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1</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0</a:t>
                      </a:r>
                      <a:r>
                        <a:rPr lang="en-US" sz="1000">
                          <a:solidFill>
                            <a:srgbClr val="24292E"/>
                          </a:solidFill>
                          <a:effectLst/>
                          <a:latin typeface="SFMono-Regular" charset="0"/>
                        </a:rPr>
                        <a:t>,</a:t>
                      </a:r>
                      <a:r>
                        <a:rPr lang="en-US" sz="1000">
                          <a:solidFill>
                            <a:srgbClr val="005CC5"/>
                          </a:solidFill>
                          <a:effectLst/>
                          <a:latin typeface="SFMono-Regular" charset="0"/>
                        </a:rPr>
                        <a:t>1</a:t>
                      </a:r>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11"/>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Flight flight </a:t>
                      </a:r>
                      <a:r>
                        <a:rPr lang="en-US" sz="1000">
                          <a:solidFill>
                            <a:srgbClr val="D73A49"/>
                          </a:solidFill>
                          <a:effectLst/>
                          <a:latin typeface="SFMono-Regular" charset="0"/>
                        </a:rPr>
                        <a:t>=</a:t>
                      </a:r>
                      <a:r>
                        <a:rPr lang="en-US" sz="1000">
                          <a:solidFill>
                            <a:srgbClr val="24292E"/>
                          </a:solidFill>
                          <a:effectLst/>
                          <a:latin typeface="SFMono-Regular" charset="0"/>
                        </a:rPr>
                        <a:t> </a:t>
                      </a:r>
                      <a:r>
                        <a:rPr lang="en-US" sz="1000">
                          <a:solidFill>
                            <a:srgbClr val="D73A49"/>
                          </a:solidFill>
                          <a:effectLst/>
                          <a:latin typeface="SFMono-Regular" charset="0"/>
                        </a:rPr>
                        <a:t>new</a:t>
                      </a:r>
                      <a:r>
                        <a:rPr lang="en-US" sz="1000">
                          <a:solidFill>
                            <a:srgbClr val="24292E"/>
                          </a:solidFill>
                          <a:effectLst/>
                          <a:latin typeface="SFMono-Regular" charset="0"/>
                        </a:rPr>
                        <a:t> Flight();</a:t>
                      </a:r>
                    </a:p>
                  </a:txBody>
                  <a:tcPr marL="33796" marR="33796" marT="24333" marB="24333">
                    <a:lnL>
                      <a:noFill/>
                    </a:lnL>
                    <a:lnR>
                      <a:noFill/>
                    </a:lnR>
                    <a:lnT>
                      <a:noFill/>
                    </a:lnT>
                    <a:lnB>
                      <a:noFill/>
                    </a:lnB>
                  </a:tcPr>
                </a:tc>
                <a:extLst>
                  <a:ext uri="{0D108BD9-81ED-4DB2-BD59-A6C34878D82A}">
                    <a16:rowId xmlns:a16="http://schemas.microsoft.com/office/drawing/2014/main" val="10012"/>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flight</a:t>
                      </a:r>
                      <a:r>
                        <a:rPr lang="en-US" sz="1000">
                          <a:solidFill>
                            <a:srgbClr val="D73A49"/>
                          </a:solidFill>
                          <a:effectLst/>
                          <a:latin typeface="SFMono-Regular" charset="0"/>
                        </a:rPr>
                        <a:t>.</a:t>
                      </a:r>
                      <a:r>
                        <a:rPr lang="en-US" sz="1000">
                          <a:solidFill>
                            <a:srgbClr val="24292E"/>
                          </a:solidFill>
                          <a:effectLst/>
                          <a:latin typeface="SFMono-Regular" charset="0"/>
                        </a:rPr>
                        <a:t>setPriceArray(priceArray);</a:t>
                      </a:r>
                    </a:p>
                  </a:txBody>
                  <a:tcPr marL="33796" marR="33796" marT="24333" marB="24333">
                    <a:lnL>
                      <a:noFill/>
                    </a:lnL>
                    <a:lnR>
                      <a:noFill/>
                    </a:lnR>
                    <a:lnT>
                      <a:noFill/>
                    </a:lnT>
                    <a:lnB>
                      <a:noFill/>
                    </a:lnB>
                  </a:tcPr>
                </a:tc>
                <a:extLst>
                  <a:ext uri="{0D108BD9-81ED-4DB2-BD59-A6C34878D82A}">
                    <a16:rowId xmlns:a16="http://schemas.microsoft.com/office/drawing/2014/main" val="10013"/>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flight</a:t>
                      </a:r>
                      <a:r>
                        <a:rPr lang="en-US" sz="1000">
                          <a:solidFill>
                            <a:srgbClr val="D73A49"/>
                          </a:solidFill>
                          <a:effectLst/>
                          <a:latin typeface="SFMono-Regular" charset="0"/>
                        </a:rPr>
                        <a:t>.</a:t>
                      </a:r>
                      <a:r>
                        <a:rPr lang="en-US" sz="1000">
                          <a:solidFill>
                            <a:srgbClr val="24292E"/>
                          </a:solidFill>
                          <a:effectLst/>
                          <a:latin typeface="SFMono-Regular" charset="0"/>
                        </a:rPr>
                        <a:t>setTimeArray(timeArray);</a:t>
                      </a:r>
                    </a:p>
                  </a:txBody>
                  <a:tcPr marL="33796" marR="33796" marT="24333" marB="24333">
                    <a:lnL>
                      <a:noFill/>
                    </a:lnL>
                    <a:lnR>
                      <a:noFill/>
                    </a:lnR>
                    <a:lnT>
                      <a:noFill/>
                    </a:lnT>
                    <a:lnB>
                      <a:noFill/>
                    </a:lnB>
                  </a:tcPr>
                </a:tc>
                <a:extLst>
                  <a:ext uri="{0D108BD9-81ED-4DB2-BD59-A6C34878D82A}">
                    <a16:rowId xmlns:a16="http://schemas.microsoft.com/office/drawing/2014/main" val="10014"/>
                  </a:ext>
                </a:extLst>
              </a:tr>
              <a:tr h="340664">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assertEquals(flight</a:t>
                      </a:r>
                      <a:r>
                        <a:rPr lang="en-US" sz="1000">
                          <a:solidFill>
                            <a:srgbClr val="D73A49"/>
                          </a:solidFill>
                          <a:effectLst/>
                          <a:latin typeface="SFMono-Regular" charset="0"/>
                        </a:rPr>
                        <a:t>.</a:t>
                      </a:r>
                      <a:r>
                        <a:rPr lang="en-US" sz="1000">
                          <a:solidFill>
                            <a:srgbClr val="24292E"/>
                          </a:solidFill>
                          <a:effectLst/>
                          <a:latin typeface="SFMono-Regular" charset="0"/>
                        </a:rPr>
                        <a:t>getFitness(), </a:t>
                      </a:r>
                      <a:r>
                        <a:rPr lang="en-US" sz="1000">
                          <a:solidFill>
                            <a:srgbClr val="005CC5"/>
                          </a:solidFill>
                          <a:effectLst/>
                          <a:latin typeface="SFMono-Regular" charset="0"/>
                        </a:rPr>
                        <a:t>5</a:t>
                      </a:r>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15"/>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pPr fontAlgn="t"/>
                      <a:r>
                        <a:rPr lang="en-US" sz="1000">
                          <a:solidFill>
                            <a:srgbClr val="24292E"/>
                          </a:solidFill>
                          <a:effectLst/>
                          <a:latin typeface="SFMono-Regular" charset="0"/>
                        </a:rPr>
                        <a:t>}</a:t>
                      </a:r>
                    </a:p>
                  </a:txBody>
                  <a:tcPr marL="33796" marR="33796" marT="24333" marB="24333">
                    <a:lnL>
                      <a:noFill/>
                    </a:lnL>
                    <a:lnR>
                      <a:noFill/>
                    </a:lnR>
                    <a:lnT>
                      <a:noFill/>
                    </a:lnT>
                    <a:lnB>
                      <a:noFill/>
                    </a:lnB>
                  </a:tcPr>
                </a:tc>
                <a:extLst>
                  <a:ext uri="{0D108BD9-81ED-4DB2-BD59-A6C34878D82A}">
                    <a16:rowId xmlns:a16="http://schemas.microsoft.com/office/drawing/2014/main" val="10016"/>
                  </a:ext>
                </a:extLst>
              </a:tr>
              <a:tr h="194665">
                <a:tc>
                  <a:txBody>
                    <a:bodyPr/>
                    <a:lstStyle/>
                    <a:p>
                      <a:pPr algn="r" fontAlgn="t"/>
                      <a:endParaRPr lang="en-US" sz="1000">
                        <a:effectLst/>
                        <a:latin typeface="SFMono-Regular" charset="0"/>
                      </a:endParaRPr>
                    </a:p>
                  </a:txBody>
                  <a:tcPr marL="33796" marR="33796" marT="24333" marB="24333">
                    <a:lnL>
                      <a:noFill/>
                    </a:lnL>
                    <a:lnR>
                      <a:noFill/>
                    </a:lnR>
                    <a:lnT>
                      <a:noFill/>
                    </a:lnT>
                    <a:lnB>
                      <a:noFill/>
                    </a:lnB>
                  </a:tcPr>
                </a:tc>
                <a:tc>
                  <a:txBody>
                    <a:bodyPr/>
                    <a:lstStyle/>
                    <a:p>
                      <a:endParaRPr lang="en-US" sz="1000" dirty="0"/>
                    </a:p>
                  </a:txBody>
                  <a:tcPr marL="48666" marR="48666" marT="24333" marB="24333">
                    <a:lnL>
                      <a:noFill/>
                    </a:lnL>
                    <a:lnT>
                      <a:noFill/>
                    </a:lnT>
                  </a:tcPr>
                </a:tc>
                <a:extLst>
                  <a:ext uri="{0D108BD9-81ED-4DB2-BD59-A6C34878D82A}">
                    <a16:rowId xmlns:a16="http://schemas.microsoft.com/office/drawing/2014/main" val="10017"/>
                  </a:ext>
                </a:extLst>
              </a:tr>
            </a:tbl>
          </a:graphicData>
        </a:graphic>
      </p:graphicFrame>
      <p:sp>
        <p:nvSpPr>
          <p:cNvPr id="3" name="Title 2"/>
          <p:cNvSpPr>
            <a:spLocks noGrp="1"/>
          </p:cNvSpPr>
          <p:nvPr>
            <p:ph type="title"/>
          </p:nvPr>
        </p:nvSpPr>
        <p:spPr/>
        <p:txBody>
          <a:bodyPr/>
          <a:lstStyle/>
          <a:p>
            <a:r>
              <a:rPr lang="en-US" dirty="0"/>
              <a:t>Unit Test</a:t>
            </a:r>
          </a:p>
        </p:txBody>
      </p:sp>
      <p:sp>
        <p:nvSpPr>
          <p:cNvPr id="5" name="Rectangle 1"/>
          <p:cNvSpPr>
            <a:spLocks noChangeArrowheads="1"/>
          </p:cNvSpPr>
          <p:nvPr/>
        </p:nvSpPr>
        <p:spPr bwMode="auto">
          <a:xfrm>
            <a:off x="-12718652" y="-323165"/>
            <a:ext cx="318148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249865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r>
              <a:rPr lang="en-IN" sz="2400" dirty="0"/>
              <a:t>Problem Statement</a:t>
            </a:r>
          </a:p>
          <a:p>
            <a:r>
              <a:rPr lang="en-IN" sz="2400" dirty="0"/>
              <a:t>Overview</a:t>
            </a:r>
          </a:p>
          <a:p>
            <a:r>
              <a:rPr lang="en-IN" sz="2400" dirty="0"/>
              <a:t>Approach</a:t>
            </a:r>
          </a:p>
          <a:p>
            <a:r>
              <a:rPr lang="en-IN" sz="2400" dirty="0"/>
              <a:t>Output</a:t>
            </a:r>
          </a:p>
          <a:p>
            <a:r>
              <a:rPr lang="en-IN" sz="2400" dirty="0"/>
              <a:t>Test Cases</a:t>
            </a:r>
          </a:p>
          <a:p>
            <a:r>
              <a:rPr lang="en-IN" sz="2400" dirty="0"/>
              <a:t>Result</a:t>
            </a:r>
          </a:p>
          <a:p>
            <a:r>
              <a:rPr lang="en-IN" sz="2400" dirty="0"/>
              <a:t>Conclusion</a:t>
            </a:r>
          </a:p>
          <a:p>
            <a:endParaRPr lang="en-IN" sz="2400" dirty="0"/>
          </a:p>
        </p:txBody>
      </p:sp>
      <p:sp>
        <p:nvSpPr>
          <p:cNvPr id="2" name="Title 1"/>
          <p:cNvSpPr>
            <a:spLocks noGrp="1"/>
          </p:cNvSpPr>
          <p:nvPr>
            <p:ph type="title"/>
          </p:nvPr>
        </p:nvSpPr>
        <p:spPr/>
        <p:txBody>
          <a:bodyPr/>
          <a:lstStyle/>
          <a:p>
            <a:r>
              <a:rPr lang="en-IN" dirty="0"/>
              <a:t>Table Of Contents</a:t>
            </a:r>
          </a:p>
        </p:txBody>
      </p:sp>
    </p:spTree>
    <p:extLst>
      <p:ext uri="{BB962C8B-B14F-4D97-AF65-F5344CB8AC3E}">
        <p14:creationId xmlns:p14="http://schemas.microsoft.com/office/powerpoint/2010/main" val="29077011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922324"/>
            <a:ext cx="8229600" cy="3643589"/>
          </a:xfrm>
        </p:spPr>
      </p:pic>
      <p:sp>
        <p:nvSpPr>
          <p:cNvPr id="3" name="Title 2"/>
          <p:cNvSpPr>
            <a:spLocks noGrp="1"/>
          </p:cNvSpPr>
          <p:nvPr>
            <p:ph type="title"/>
          </p:nvPr>
        </p:nvSpPr>
        <p:spPr/>
        <p:txBody>
          <a:bodyPr/>
          <a:lstStyle/>
          <a:p>
            <a:r>
              <a:rPr lang="en-US" dirty="0"/>
              <a:t>Unit Test Output</a:t>
            </a:r>
          </a:p>
        </p:txBody>
      </p:sp>
    </p:spTree>
    <p:extLst>
      <p:ext uri="{BB962C8B-B14F-4D97-AF65-F5344CB8AC3E}">
        <p14:creationId xmlns:p14="http://schemas.microsoft.com/office/powerpoint/2010/main" val="1648621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21201"/>
            <a:ext cx="8229600" cy="4045836"/>
          </a:xfrm>
        </p:spPr>
      </p:pic>
      <p:sp>
        <p:nvSpPr>
          <p:cNvPr id="3" name="Title 2"/>
          <p:cNvSpPr>
            <a:spLocks noGrp="1"/>
          </p:cNvSpPr>
          <p:nvPr>
            <p:ph type="title"/>
          </p:nvPr>
        </p:nvSpPr>
        <p:spPr/>
        <p:txBody>
          <a:bodyPr>
            <a:normAutofit fontScale="90000"/>
          </a:bodyPr>
          <a:lstStyle/>
          <a:p>
            <a:r>
              <a:rPr lang="en-US" dirty="0"/>
              <a:t>Result(explanation in next slide)</a:t>
            </a:r>
          </a:p>
        </p:txBody>
      </p:sp>
    </p:spTree>
    <p:extLst>
      <p:ext uri="{BB962C8B-B14F-4D97-AF65-F5344CB8AC3E}">
        <p14:creationId xmlns:p14="http://schemas.microsoft.com/office/powerpoint/2010/main" val="1095982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r>
              <a:rPr lang="en-US" dirty="0"/>
              <a:t>The minimum number of evolutions is 100, but if the fitness levels are not reached the program tends to go beyond 100 to achieve optimum fitness(not necessarily maximum). The largest number of evolutions seen yet was 331.</a:t>
            </a:r>
          </a:p>
          <a:p>
            <a:r>
              <a:rPr lang="en-US" dirty="0"/>
              <a:t>Our results consist of almost 150 generations.</a:t>
            </a:r>
          </a:p>
          <a:p>
            <a:r>
              <a:rPr lang="en-US" dirty="0"/>
              <a:t>We took random 21 generation data to prepare histogram.</a:t>
            </a:r>
          </a:p>
          <a:p>
            <a:r>
              <a:rPr lang="en-US" dirty="0"/>
              <a:t>X-axis  consist of range of fitness value and Y-axis consist of number of evaluations.</a:t>
            </a:r>
          </a:p>
        </p:txBody>
      </p:sp>
      <p:sp>
        <p:nvSpPr>
          <p:cNvPr id="3" name="Title 2"/>
          <p:cNvSpPr>
            <a:spLocks noGrp="1"/>
          </p:cNvSpPr>
          <p:nvPr>
            <p:ph type="title"/>
          </p:nvPr>
        </p:nvSpPr>
        <p:spPr/>
        <p:txBody>
          <a:bodyPr/>
          <a:lstStyle/>
          <a:p>
            <a:r>
              <a:rPr lang="en-US" dirty="0"/>
              <a:t>Result</a:t>
            </a:r>
          </a:p>
        </p:txBody>
      </p:sp>
    </p:spTree>
    <p:extLst>
      <p:ext uri="{BB962C8B-B14F-4D97-AF65-F5344CB8AC3E}">
        <p14:creationId xmlns:p14="http://schemas.microsoft.com/office/powerpoint/2010/main" val="1581751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17638"/>
            <a:ext cx="8229600" cy="4525963"/>
          </a:xfrm>
        </p:spPr>
        <p:txBody>
          <a:bodyPr/>
          <a:lstStyle/>
          <a:p>
            <a:r>
              <a:rPr lang="en-US" dirty="0"/>
              <a:t>Genetic algorithms is useful in generating better flight breeds in terms of time and prize.</a:t>
            </a:r>
          </a:p>
          <a:p>
            <a:r>
              <a:rPr lang="en-US" dirty="0"/>
              <a:t>We, could clearly state that the new generation of flights are getting better in their traits of time and prize.</a:t>
            </a:r>
          </a:p>
          <a:p>
            <a:r>
              <a:rPr lang="en-US" dirty="0"/>
              <a:t> </a:t>
            </a:r>
          </a:p>
        </p:txBody>
      </p:sp>
      <p:sp>
        <p:nvSpPr>
          <p:cNvPr id="3" name="Title 2"/>
          <p:cNvSpPr>
            <a:spLocks noGrp="1"/>
          </p:cNvSpPr>
          <p:nvPr>
            <p:ph type="title"/>
          </p:nvPr>
        </p:nvSpPr>
        <p:spPr/>
        <p:txBody>
          <a:bodyPr/>
          <a:lstStyle/>
          <a:p>
            <a:r>
              <a:rPr lang="en-US" dirty="0"/>
              <a:t>Conclusion</a:t>
            </a:r>
          </a:p>
        </p:txBody>
      </p:sp>
      <p:graphicFrame>
        <p:nvGraphicFramePr>
          <p:cNvPr id="4" name="Table 3"/>
          <p:cNvGraphicFramePr>
            <a:graphicFrameLocks noGrp="1"/>
          </p:cNvGraphicFramePr>
          <p:nvPr>
            <p:extLst>
              <p:ext uri="{D42A27DB-BD31-4B8C-83A1-F6EECF244321}">
                <p14:modId xmlns:p14="http://schemas.microsoft.com/office/powerpoint/2010/main" val="1844076641"/>
              </p:ext>
            </p:extLst>
          </p:nvPr>
        </p:nvGraphicFramePr>
        <p:xfrm>
          <a:off x="1115616" y="4221088"/>
          <a:ext cx="5184576" cy="1743242"/>
        </p:xfrm>
        <a:graphic>
          <a:graphicData uri="http://schemas.openxmlformats.org/drawingml/2006/table">
            <a:tbl>
              <a:tblPr firstRow="1" bandRow="1">
                <a:tableStyleId>{5940675A-B579-460E-94D1-54222C63F5DA}</a:tableStyleId>
              </a:tblPr>
              <a:tblGrid>
                <a:gridCol w="1728192">
                  <a:extLst>
                    <a:ext uri="{9D8B030D-6E8A-4147-A177-3AD203B41FA5}">
                      <a16:colId xmlns:a16="http://schemas.microsoft.com/office/drawing/2014/main" val="20000"/>
                    </a:ext>
                  </a:extLst>
                </a:gridCol>
                <a:gridCol w="1728192">
                  <a:extLst>
                    <a:ext uri="{9D8B030D-6E8A-4147-A177-3AD203B41FA5}">
                      <a16:colId xmlns:a16="http://schemas.microsoft.com/office/drawing/2014/main" val="20001"/>
                    </a:ext>
                  </a:extLst>
                </a:gridCol>
                <a:gridCol w="1728192">
                  <a:extLst>
                    <a:ext uri="{9D8B030D-6E8A-4147-A177-3AD203B41FA5}">
                      <a16:colId xmlns:a16="http://schemas.microsoft.com/office/drawing/2014/main" val="20002"/>
                    </a:ext>
                  </a:extLst>
                </a:gridCol>
              </a:tblGrid>
              <a:tr h="526715">
                <a:tc>
                  <a:txBody>
                    <a:bodyPr/>
                    <a:lstStyle/>
                    <a:p>
                      <a:endParaRPr lang="en-US" dirty="0"/>
                    </a:p>
                  </a:txBody>
                  <a:tcPr/>
                </a:tc>
                <a:tc>
                  <a:txBody>
                    <a:bodyPr/>
                    <a:lstStyle/>
                    <a:p>
                      <a:r>
                        <a:rPr lang="en-US" dirty="0"/>
                        <a:t>First few generation</a:t>
                      </a:r>
                    </a:p>
                  </a:txBody>
                  <a:tcPr/>
                </a:tc>
                <a:tc>
                  <a:txBody>
                    <a:bodyPr/>
                    <a:lstStyle/>
                    <a:p>
                      <a:r>
                        <a:rPr lang="en-US" dirty="0"/>
                        <a:t>Last</a:t>
                      </a:r>
                      <a:r>
                        <a:rPr lang="en-US" baseline="0" dirty="0"/>
                        <a:t> few generations</a:t>
                      </a:r>
                      <a:endParaRPr lang="en-US" dirty="0"/>
                    </a:p>
                  </a:txBody>
                  <a:tcPr/>
                </a:tc>
                <a:extLst>
                  <a:ext uri="{0D108BD9-81ED-4DB2-BD59-A6C34878D82A}">
                    <a16:rowId xmlns:a16="http://schemas.microsoft.com/office/drawing/2014/main" val="10000"/>
                  </a:ext>
                </a:extLst>
              </a:tr>
              <a:tr h="368701">
                <a:tc>
                  <a:txBody>
                    <a:bodyPr/>
                    <a:lstStyle/>
                    <a:p>
                      <a:r>
                        <a:rPr lang="en-US" dirty="0"/>
                        <a:t>Fitness value</a:t>
                      </a:r>
                    </a:p>
                  </a:txBody>
                  <a:tcPr/>
                </a:tc>
                <a:tc>
                  <a:txBody>
                    <a:bodyPr/>
                    <a:lstStyle/>
                    <a:p>
                      <a:r>
                        <a:rPr lang="en-US" dirty="0"/>
                        <a:t>13</a:t>
                      </a:r>
                    </a:p>
                  </a:txBody>
                  <a:tcPr/>
                </a:tc>
                <a:tc>
                  <a:txBody>
                    <a:bodyPr/>
                    <a:lstStyle/>
                    <a:p>
                      <a:r>
                        <a:rPr lang="en-US" dirty="0"/>
                        <a:t>17</a:t>
                      </a:r>
                    </a:p>
                  </a:txBody>
                  <a:tcPr/>
                </a:tc>
                <a:extLst>
                  <a:ext uri="{0D108BD9-81ED-4DB2-BD59-A6C34878D82A}">
                    <a16:rowId xmlns:a16="http://schemas.microsoft.com/office/drawing/2014/main" val="10001"/>
                  </a:ext>
                </a:extLst>
              </a:tr>
              <a:tr h="248052">
                <a:tc>
                  <a:txBody>
                    <a:bodyPr/>
                    <a:lstStyle/>
                    <a:p>
                      <a:r>
                        <a:rPr lang="en-US" dirty="0"/>
                        <a:t>Fare</a:t>
                      </a:r>
                    </a:p>
                  </a:txBody>
                  <a:tcPr/>
                </a:tc>
                <a:tc>
                  <a:txBody>
                    <a:bodyPr/>
                    <a:lstStyle/>
                    <a:p>
                      <a:r>
                        <a:rPr lang="en-US" dirty="0"/>
                        <a:t>$400</a:t>
                      </a:r>
                    </a:p>
                  </a:txBody>
                  <a:tcPr/>
                </a:tc>
                <a:tc>
                  <a:txBody>
                    <a:bodyPr/>
                    <a:lstStyle/>
                    <a:p>
                      <a:r>
                        <a:rPr lang="en-US" dirty="0"/>
                        <a:t>$350</a:t>
                      </a:r>
                    </a:p>
                  </a:txBody>
                  <a:tcPr/>
                </a:tc>
                <a:extLst>
                  <a:ext uri="{0D108BD9-81ED-4DB2-BD59-A6C34878D82A}">
                    <a16:rowId xmlns:a16="http://schemas.microsoft.com/office/drawing/2014/main" val="10002"/>
                  </a:ext>
                </a:extLst>
              </a:tr>
              <a:tr h="368701">
                <a:tc>
                  <a:txBody>
                    <a:bodyPr/>
                    <a:lstStyle/>
                    <a:p>
                      <a:r>
                        <a:rPr lang="en-US" dirty="0"/>
                        <a:t>Duration</a:t>
                      </a:r>
                    </a:p>
                  </a:txBody>
                  <a:tcPr/>
                </a:tc>
                <a:tc>
                  <a:txBody>
                    <a:bodyPr/>
                    <a:lstStyle/>
                    <a:p>
                      <a:r>
                        <a:rPr lang="en-US" dirty="0"/>
                        <a:t>3.75 hours</a:t>
                      </a:r>
                    </a:p>
                  </a:txBody>
                  <a:tcPr/>
                </a:tc>
                <a:tc>
                  <a:txBody>
                    <a:bodyPr/>
                    <a:lstStyle/>
                    <a:p>
                      <a:r>
                        <a:rPr lang="en-US" dirty="0"/>
                        <a:t>3.0</a:t>
                      </a:r>
                      <a:r>
                        <a:rPr lang="en-US" baseline="0" dirty="0"/>
                        <a:t> hours</a:t>
                      </a:r>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6081390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endParaRPr lang="en-US" sz="4800" dirty="0"/>
          </a:p>
          <a:p>
            <a:pPr marL="109728" indent="0">
              <a:buNone/>
            </a:pPr>
            <a:endParaRPr lang="en-US" sz="4800" dirty="0"/>
          </a:p>
          <a:p>
            <a:pPr marL="109728" indent="0">
              <a:buNone/>
            </a:pPr>
            <a:r>
              <a:rPr lang="en-US" sz="4800" dirty="0"/>
              <a:t>          Thank you</a:t>
            </a:r>
          </a:p>
        </p:txBody>
      </p:sp>
    </p:spTree>
    <p:extLst>
      <p:ext uri="{BB962C8B-B14F-4D97-AF65-F5344CB8AC3E}">
        <p14:creationId xmlns:p14="http://schemas.microsoft.com/office/powerpoint/2010/main" val="35098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r>
              <a:rPr lang="en-US" dirty="0"/>
              <a:t>The Genetic Algorithm focusses on finding the best possible flight from one city to another. </a:t>
            </a:r>
          </a:p>
          <a:p>
            <a:r>
              <a:rPr lang="en-US" dirty="0"/>
              <a:t>The fitness of a particular flight is defined by the time it takes and the price of a ticket on the flight. </a:t>
            </a:r>
          </a:p>
          <a:p>
            <a:r>
              <a:rPr lang="en-US" dirty="0"/>
              <a:t>The best flights from a particular population are chosen for crossover leading to better flights. </a:t>
            </a:r>
          </a:p>
          <a:p>
            <a:r>
              <a:rPr lang="en-US" dirty="0"/>
              <a:t>Each iteration leads to the creation of a new generation which leads to creation of new off springs.</a:t>
            </a:r>
          </a:p>
          <a:p>
            <a:r>
              <a:rPr lang="en-US" dirty="0"/>
              <a:t>The logger displays the fitness of the new species, the fitness of the one culled in that iteration and the fitness of the new species before and after mutation if mutation takes place.</a:t>
            </a:r>
            <a:endParaRPr lang="en-IN" dirty="0"/>
          </a:p>
        </p:txBody>
      </p:sp>
      <p:sp>
        <p:nvSpPr>
          <p:cNvPr id="2" name="Title 1"/>
          <p:cNvSpPr>
            <a:spLocks noGrp="1"/>
          </p:cNvSpPr>
          <p:nvPr>
            <p:ph type="title"/>
          </p:nvPr>
        </p:nvSpPr>
        <p:spPr/>
        <p:txBody>
          <a:bodyPr/>
          <a:lstStyle/>
          <a:p>
            <a:r>
              <a:rPr lang="en-IN" dirty="0"/>
              <a:t>Problem Statement</a:t>
            </a:r>
          </a:p>
        </p:txBody>
      </p:sp>
    </p:spTree>
    <p:extLst>
      <p:ext uri="{BB962C8B-B14F-4D97-AF65-F5344CB8AC3E}">
        <p14:creationId xmlns:p14="http://schemas.microsoft.com/office/powerpoint/2010/main" val="3199698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32372" y="1481138"/>
            <a:ext cx="7679256" cy="4525962"/>
          </a:xfrm>
          <a:prstGeom prst="rect">
            <a:avLst/>
          </a:prstGeom>
        </p:spPr>
      </p:pic>
      <p:sp>
        <p:nvSpPr>
          <p:cNvPr id="3" name="Title 2"/>
          <p:cNvSpPr>
            <a:spLocks noGrp="1"/>
          </p:cNvSpPr>
          <p:nvPr>
            <p:ph type="title"/>
          </p:nvPr>
        </p:nvSpPr>
        <p:spPr/>
        <p:txBody>
          <a:bodyPr/>
          <a:lstStyle/>
          <a:p>
            <a:r>
              <a:rPr lang="en-IN" dirty="0"/>
              <a:t>Genetic Algorithms</a:t>
            </a:r>
          </a:p>
        </p:txBody>
      </p:sp>
    </p:spTree>
    <p:extLst>
      <p:ext uri="{BB962C8B-B14F-4D97-AF65-F5344CB8AC3E}">
        <p14:creationId xmlns:p14="http://schemas.microsoft.com/office/powerpoint/2010/main" val="831987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a:bodyPr>
          <a:lstStyle/>
          <a:p>
            <a:r>
              <a:rPr lang="en-IN" dirty="0"/>
              <a:t>We are taking flights whose chromosomes and traits are based on time taken and prize.</a:t>
            </a:r>
          </a:p>
          <a:p>
            <a:pPr algn="just"/>
            <a:r>
              <a:rPr lang="en-IN" dirty="0"/>
              <a:t>Fitness function is evaluated based on time and cost of flight.</a:t>
            </a:r>
          </a:p>
          <a:p>
            <a:pPr algn="just"/>
            <a:r>
              <a:rPr lang="en-IN" dirty="0"/>
              <a:t>Selection is made on the basis of top two fittest flight in terms of time and prize to produce the offspring.</a:t>
            </a:r>
          </a:p>
          <a:p>
            <a:pPr algn="just"/>
            <a:r>
              <a:rPr lang="en-IN" dirty="0"/>
              <a:t>Crossover and mutation is done post selection.</a:t>
            </a:r>
          </a:p>
          <a:p>
            <a:pPr algn="just"/>
            <a:endParaRPr lang="en-IN" dirty="0"/>
          </a:p>
          <a:p>
            <a:pPr algn="just"/>
            <a:endParaRPr lang="en-IN" dirty="0"/>
          </a:p>
          <a:p>
            <a:endParaRPr lang="en-IN" dirty="0"/>
          </a:p>
        </p:txBody>
      </p:sp>
      <p:sp>
        <p:nvSpPr>
          <p:cNvPr id="3" name="Title 2"/>
          <p:cNvSpPr>
            <a:spLocks noGrp="1"/>
          </p:cNvSpPr>
          <p:nvPr>
            <p:ph type="title"/>
          </p:nvPr>
        </p:nvSpPr>
        <p:spPr/>
        <p:txBody>
          <a:bodyPr/>
          <a:lstStyle/>
          <a:p>
            <a:r>
              <a:rPr lang="en-IN" dirty="0"/>
              <a:t>Overview</a:t>
            </a:r>
          </a:p>
        </p:txBody>
      </p:sp>
    </p:spTree>
    <p:extLst>
      <p:ext uri="{BB962C8B-B14F-4D97-AF65-F5344CB8AC3E}">
        <p14:creationId xmlns:p14="http://schemas.microsoft.com/office/powerpoint/2010/main" val="2673149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fontScale="92500" lnSpcReduction="20000"/>
          </a:bodyPr>
          <a:lstStyle/>
          <a:p>
            <a:r>
              <a:rPr lang="en-US" sz="1700" dirty="0"/>
              <a:t>public void </a:t>
            </a:r>
            <a:r>
              <a:rPr lang="en-US" sz="1700" dirty="0" err="1"/>
              <a:t>genearateTimeArray</a:t>
            </a:r>
            <a:r>
              <a:rPr lang="en-US" sz="1700" dirty="0"/>
              <a:t>() {</a:t>
            </a:r>
          </a:p>
          <a:p>
            <a:pPr marL="109728" indent="0">
              <a:buNone/>
            </a:pPr>
            <a:r>
              <a:rPr lang="en-US" sz="1800" dirty="0" err="1"/>
              <a:t>int</a:t>
            </a:r>
            <a:r>
              <a:rPr lang="en-US" sz="1800" dirty="0"/>
              <a:t> size = </a:t>
            </a:r>
            <a:r>
              <a:rPr lang="en-US" sz="1800" dirty="0" err="1"/>
              <a:t>timeArray.length</a:t>
            </a:r>
            <a:r>
              <a:rPr lang="en-US" sz="1800" dirty="0"/>
              <a:t>;</a:t>
            </a:r>
          </a:p>
          <a:p>
            <a:pPr marL="109728" indent="0">
              <a:buNone/>
            </a:pPr>
            <a:r>
              <a:rPr lang="en-US" sz="1800" dirty="0"/>
              <a:t>for (</a:t>
            </a:r>
            <a:r>
              <a:rPr lang="en-US" sz="1800" dirty="0" err="1"/>
              <a:t>int</a:t>
            </a:r>
            <a:r>
              <a:rPr lang="en-US" sz="1800" dirty="0"/>
              <a:t> </a:t>
            </a:r>
            <a:r>
              <a:rPr lang="en-US" sz="1800" dirty="0" err="1"/>
              <a:t>i</a:t>
            </a:r>
            <a:r>
              <a:rPr lang="en-US" sz="1800" dirty="0"/>
              <a:t> = 0; </a:t>
            </a:r>
            <a:r>
              <a:rPr lang="en-US" sz="1800" dirty="0" err="1"/>
              <a:t>i</a:t>
            </a:r>
            <a:r>
              <a:rPr lang="en-US" sz="1800" dirty="0"/>
              <a:t> &lt; size; </a:t>
            </a:r>
            <a:r>
              <a:rPr lang="en-US" sz="1800" dirty="0" err="1"/>
              <a:t>i</a:t>
            </a:r>
            <a:r>
              <a:rPr lang="en-US" sz="1800" dirty="0"/>
              <a:t>++) {</a:t>
            </a:r>
          </a:p>
          <a:p>
            <a:pPr marL="109728" indent="0">
              <a:buNone/>
            </a:pPr>
            <a:r>
              <a:rPr lang="en-US" sz="1800" dirty="0"/>
              <a:t>double random = </a:t>
            </a:r>
            <a:r>
              <a:rPr lang="en-US" sz="1800" dirty="0" err="1"/>
              <a:t>Math.random</a:t>
            </a:r>
            <a:r>
              <a:rPr lang="en-US" sz="1800" dirty="0"/>
              <a:t>();</a:t>
            </a:r>
          </a:p>
          <a:p>
            <a:pPr marL="109728" indent="0">
              <a:buNone/>
            </a:pPr>
            <a:r>
              <a:rPr lang="en-US" sz="1800" dirty="0" err="1"/>
              <a:t>timeArray</a:t>
            </a:r>
            <a:r>
              <a:rPr lang="en-US" sz="1800" dirty="0"/>
              <a:t>[</a:t>
            </a:r>
            <a:r>
              <a:rPr lang="en-US" sz="1800" dirty="0" err="1"/>
              <a:t>i</a:t>
            </a:r>
            <a:r>
              <a:rPr lang="en-US" sz="1800" dirty="0"/>
              <a:t>] = (</a:t>
            </a:r>
            <a:r>
              <a:rPr lang="en-US" sz="1800" dirty="0" err="1"/>
              <a:t>int</a:t>
            </a:r>
            <a:r>
              <a:rPr lang="en-US" sz="1800" dirty="0"/>
              <a:t>)</a:t>
            </a:r>
            <a:r>
              <a:rPr lang="en-US" sz="1800" dirty="0" err="1"/>
              <a:t>Math.round</a:t>
            </a:r>
            <a:r>
              <a:rPr lang="en-US" sz="1800" dirty="0"/>
              <a:t>(random);</a:t>
            </a:r>
          </a:p>
          <a:p>
            <a:pPr marL="109728" indent="0">
              <a:buNone/>
            </a:pPr>
            <a:r>
              <a:rPr lang="en-US" sz="1800" dirty="0"/>
              <a:t>}</a:t>
            </a:r>
          </a:p>
          <a:p>
            <a:pPr marL="109728" indent="0">
              <a:buNone/>
            </a:pPr>
            <a:r>
              <a:rPr lang="en-US" sz="1800" dirty="0"/>
              <a:t>}</a:t>
            </a:r>
          </a:p>
          <a:p>
            <a:pPr marL="109728" indent="0">
              <a:buNone/>
            </a:pPr>
            <a:br>
              <a:rPr lang="en-US" sz="1800" dirty="0"/>
            </a:br>
            <a:endParaRPr lang="en-US" sz="1800" dirty="0"/>
          </a:p>
          <a:p>
            <a:pPr marL="109728" indent="0">
              <a:buNone/>
            </a:pPr>
            <a:r>
              <a:rPr lang="en-US" sz="1800" dirty="0"/>
              <a:t>public void </a:t>
            </a:r>
            <a:r>
              <a:rPr lang="en-US" sz="1800" dirty="0" err="1"/>
              <a:t>genearatePriceArray</a:t>
            </a:r>
            <a:r>
              <a:rPr lang="en-US" sz="1800" dirty="0"/>
              <a:t>() {</a:t>
            </a:r>
          </a:p>
          <a:p>
            <a:pPr marL="109728" indent="0">
              <a:buNone/>
            </a:pPr>
            <a:r>
              <a:rPr lang="en-US" sz="1800" dirty="0" err="1"/>
              <a:t>int</a:t>
            </a:r>
            <a:r>
              <a:rPr lang="en-US" sz="1800" dirty="0"/>
              <a:t> size = </a:t>
            </a:r>
            <a:r>
              <a:rPr lang="en-US" sz="1800" dirty="0" err="1"/>
              <a:t>priceArray.length</a:t>
            </a:r>
            <a:r>
              <a:rPr lang="en-US" sz="1800" dirty="0"/>
              <a:t>;</a:t>
            </a:r>
          </a:p>
          <a:p>
            <a:pPr marL="109728" indent="0">
              <a:buNone/>
            </a:pPr>
            <a:r>
              <a:rPr lang="en-US" sz="1800" dirty="0"/>
              <a:t>for (</a:t>
            </a:r>
            <a:r>
              <a:rPr lang="en-US" sz="1800" dirty="0" err="1"/>
              <a:t>int</a:t>
            </a:r>
            <a:r>
              <a:rPr lang="en-US" sz="1800" dirty="0"/>
              <a:t> </a:t>
            </a:r>
            <a:r>
              <a:rPr lang="en-US" sz="1800" dirty="0" err="1"/>
              <a:t>i</a:t>
            </a:r>
            <a:r>
              <a:rPr lang="en-US" sz="1800" dirty="0"/>
              <a:t> = 0; </a:t>
            </a:r>
            <a:r>
              <a:rPr lang="en-US" sz="1800" dirty="0" err="1"/>
              <a:t>i</a:t>
            </a:r>
            <a:r>
              <a:rPr lang="en-US" sz="1800" dirty="0"/>
              <a:t> &lt; size; </a:t>
            </a:r>
            <a:r>
              <a:rPr lang="en-US" sz="1800" dirty="0" err="1"/>
              <a:t>i</a:t>
            </a:r>
            <a:r>
              <a:rPr lang="en-US" sz="1800" dirty="0"/>
              <a:t>++) {</a:t>
            </a:r>
          </a:p>
          <a:p>
            <a:pPr marL="109728" indent="0">
              <a:buNone/>
            </a:pPr>
            <a:r>
              <a:rPr lang="en-US" sz="1800" dirty="0"/>
              <a:t>double random = </a:t>
            </a:r>
            <a:r>
              <a:rPr lang="en-US" sz="1800" dirty="0" err="1"/>
              <a:t>Math.random</a:t>
            </a:r>
            <a:r>
              <a:rPr lang="en-US" sz="1800" dirty="0"/>
              <a:t>();</a:t>
            </a:r>
          </a:p>
          <a:p>
            <a:pPr marL="109728" indent="0">
              <a:buNone/>
            </a:pPr>
            <a:r>
              <a:rPr lang="en-US" sz="1800" dirty="0" err="1"/>
              <a:t>priceArray</a:t>
            </a:r>
            <a:r>
              <a:rPr lang="en-US" sz="1800" dirty="0"/>
              <a:t>[</a:t>
            </a:r>
            <a:r>
              <a:rPr lang="en-US" sz="1800" dirty="0" err="1"/>
              <a:t>i</a:t>
            </a:r>
            <a:r>
              <a:rPr lang="en-US" sz="1800" dirty="0"/>
              <a:t>] = (</a:t>
            </a:r>
            <a:r>
              <a:rPr lang="en-US" sz="1800" dirty="0" err="1"/>
              <a:t>int</a:t>
            </a:r>
            <a:r>
              <a:rPr lang="en-US" sz="1800" dirty="0"/>
              <a:t>)</a:t>
            </a:r>
            <a:r>
              <a:rPr lang="en-US" sz="1800" dirty="0" err="1"/>
              <a:t>Math.round</a:t>
            </a:r>
            <a:r>
              <a:rPr lang="en-US" sz="1800" dirty="0"/>
              <a:t>(random);</a:t>
            </a:r>
          </a:p>
          <a:p>
            <a:pPr marL="109728" indent="0">
              <a:buNone/>
            </a:pPr>
            <a:r>
              <a:rPr lang="en-US" sz="1800" dirty="0"/>
              <a:t>}</a:t>
            </a:r>
          </a:p>
          <a:p>
            <a:pPr marL="109728" indent="0">
              <a:buNone/>
            </a:pPr>
            <a:r>
              <a:rPr lang="en-US" sz="1800" dirty="0"/>
              <a:t>}</a:t>
            </a:r>
          </a:p>
          <a:p>
            <a:r>
              <a:rPr lang="en-US" dirty="0"/>
              <a:t>W</a:t>
            </a:r>
            <a:r>
              <a:rPr lang="en-IN" dirty="0"/>
              <a:t>e are using random number generator to develop chromosomes/ traits for flights.</a:t>
            </a:r>
          </a:p>
        </p:txBody>
      </p:sp>
      <p:sp>
        <p:nvSpPr>
          <p:cNvPr id="3" name="Title 2"/>
          <p:cNvSpPr>
            <a:spLocks noGrp="1"/>
          </p:cNvSpPr>
          <p:nvPr>
            <p:ph type="title"/>
          </p:nvPr>
        </p:nvSpPr>
        <p:spPr/>
        <p:txBody>
          <a:bodyPr/>
          <a:lstStyle/>
          <a:p>
            <a:r>
              <a:rPr lang="en-IN" dirty="0"/>
              <a:t>Genetic Code</a:t>
            </a:r>
          </a:p>
        </p:txBody>
      </p:sp>
    </p:spTree>
    <p:extLst>
      <p:ext uri="{BB962C8B-B14F-4D97-AF65-F5344CB8AC3E}">
        <p14:creationId xmlns:p14="http://schemas.microsoft.com/office/powerpoint/2010/main" val="1301185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260648"/>
            <a:ext cx="8229600" cy="5746643"/>
          </a:xfrm>
        </p:spPr>
        <p:txBody>
          <a:bodyPr>
            <a:normAutofit/>
          </a:bodyPr>
          <a:lstStyle/>
          <a:p>
            <a:r>
              <a:rPr lang="en-US" dirty="0"/>
              <a:t>The price step value gets added to the base price value for every element 0 in the price array. Changes to the above values can be made in the constants file</a:t>
            </a:r>
          </a:p>
          <a:p>
            <a:pPr marL="109728" indent="0">
              <a:buNone/>
            </a:pPr>
            <a:r>
              <a:rPr lang="en-US" sz="1200" dirty="0"/>
              <a:t>public </a:t>
            </a:r>
            <a:r>
              <a:rPr lang="en-US" sz="1200" dirty="0" err="1"/>
              <a:t>int</a:t>
            </a:r>
            <a:r>
              <a:rPr lang="en-US" sz="1200" dirty="0"/>
              <a:t> </a:t>
            </a:r>
            <a:r>
              <a:rPr lang="en-US" sz="1200" dirty="0" err="1"/>
              <a:t>getPrice</a:t>
            </a:r>
            <a:r>
              <a:rPr lang="en-US" sz="1200" dirty="0"/>
              <a:t>() {</a:t>
            </a:r>
          </a:p>
          <a:p>
            <a:pPr marL="109728" indent="0">
              <a:buNone/>
            </a:pPr>
            <a:r>
              <a:rPr lang="en-US" sz="1200" dirty="0" err="1"/>
              <a:t>int</a:t>
            </a:r>
            <a:r>
              <a:rPr lang="en-US" sz="1200" dirty="0"/>
              <a:t> price = </a:t>
            </a:r>
            <a:r>
              <a:rPr lang="en-US" sz="1200" dirty="0" err="1"/>
              <a:t>Constants.BASE_PRICE</a:t>
            </a:r>
            <a:r>
              <a:rPr lang="en-US" sz="1200" dirty="0"/>
              <a:t>;</a:t>
            </a:r>
          </a:p>
          <a:p>
            <a:pPr marL="109728" indent="0">
              <a:buNone/>
            </a:pPr>
            <a:r>
              <a:rPr lang="en-US" sz="1200" dirty="0"/>
              <a:t>for (</a:t>
            </a:r>
            <a:r>
              <a:rPr lang="en-US" sz="1200" dirty="0" err="1"/>
              <a:t>int</a:t>
            </a:r>
            <a:r>
              <a:rPr lang="en-US" sz="1200" dirty="0"/>
              <a:t> </a:t>
            </a:r>
            <a:r>
              <a:rPr lang="en-US" sz="1200" dirty="0" err="1"/>
              <a:t>i</a:t>
            </a:r>
            <a:r>
              <a:rPr lang="en-US" sz="1200" dirty="0"/>
              <a:t> = 0; </a:t>
            </a:r>
            <a:r>
              <a:rPr lang="en-US" sz="1200" dirty="0" err="1"/>
              <a:t>i</a:t>
            </a:r>
            <a:r>
              <a:rPr lang="en-US" sz="1200" dirty="0"/>
              <a:t> &lt; </a:t>
            </a:r>
            <a:r>
              <a:rPr lang="en-US" sz="1200" dirty="0" err="1"/>
              <a:t>priceArray.length</a:t>
            </a:r>
            <a:r>
              <a:rPr lang="en-US" sz="1200" dirty="0"/>
              <a:t>; </a:t>
            </a:r>
            <a:r>
              <a:rPr lang="en-US" sz="1200" dirty="0" err="1"/>
              <a:t>i</a:t>
            </a:r>
            <a:r>
              <a:rPr lang="en-US" sz="1200" dirty="0"/>
              <a:t>++)</a:t>
            </a:r>
          </a:p>
          <a:p>
            <a:pPr marL="109728" indent="0">
              <a:buNone/>
            </a:pPr>
            <a:r>
              <a:rPr lang="en-US" sz="1200" dirty="0"/>
              <a:t>price = </a:t>
            </a:r>
            <a:r>
              <a:rPr lang="en-US" sz="1200" dirty="0" err="1"/>
              <a:t>priceArray</a:t>
            </a:r>
            <a:r>
              <a:rPr lang="en-US" sz="1200" dirty="0"/>
              <a:t>[</a:t>
            </a:r>
            <a:r>
              <a:rPr lang="en-US" sz="1200" dirty="0" err="1"/>
              <a:t>i</a:t>
            </a:r>
            <a:r>
              <a:rPr lang="en-US" sz="1200" dirty="0"/>
              <a:t>] == 0 ? price + </a:t>
            </a:r>
            <a:r>
              <a:rPr lang="en-US" sz="1200" dirty="0" err="1"/>
              <a:t>Constants.PRICE_STEP</a:t>
            </a:r>
            <a:r>
              <a:rPr lang="en-US" sz="1200" dirty="0"/>
              <a:t> : price;</a:t>
            </a:r>
          </a:p>
          <a:p>
            <a:pPr marL="109728" indent="0">
              <a:buNone/>
            </a:pPr>
            <a:r>
              <a:rPr lang="en-US" sz="1200" dirty="0"/>
              <a:t>return price;</a:t>
            </a:r>
          </a:p>
          <a:p>
            <a:pPr marL="109728" indent="0">
              <a:buNone/>
            </a:pPr>
            <a:r>
              <a:rPr lang="en-US" sz="1200" dirty="0"/>
              <a:t>}</a:t>
            </a:r>
          </a:p>
          <a:p>
            <a:endParaRPr lang="en-US" dirty="0"/>
          </a:p>
          <a:p>
            <a:r>
              <a:rPr lang="en-IN" dirty="0"/>
              <a:t>The same goes for base time value.</a:t>
            </a:r>
          </a:p>
        </p:txBody>
      </p:sp>
    </p:spTree>
    <p:extLst>
      <p:ext uri="{BB962C8B-B14F-4D97-AF65-F5344CB8AC3E}">
        <p14:creationId xmlns:p14="http://schemas.microsoft.com/office/powerpoint/2010/main" val="185671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fontScale="92500" lnSpcReduction="20000"/>
          </a:bodyPr>
          <a:lstStyle/>
          <a:p>
            <a:pPr marL="109728" indent="0">
              <a:buNone/>
            </a:pPr>
            <a:r>
              <a:rPr lang="en-US" sz="1800" dirty="0"/>
              <a:t>public Integer </a:t>
            </a:r>
            <a:r>
              <a:rPr lang="en-US" sz="1800" dirty="0" err="1"/>
              <a:t>calculateFitness</a:t>
            </a:r>
            <a:r>
              <a:rPr lang="en-US" sz="1800" dirty="0"/>
              <a:t>() {</a:t>
            </a:r>
          </a:p>
          <a:p>
            <a:pPr marL="109728" indent="0">
              <a:buNone/>
            </a:pPr>
            <a:r>
              <a:rPr lang="en-US" sz="1800" dirty="0" err="1"/>
              <a:t>int</a:t>
            </a:r>
            <a:r>
              <a:rPr lang="en-US" sz="1800" dirty="0"/>
              <a:t> fitness = 0;</a:t>
            </a:r>
          </a:p>
          <a:p>
            <a:pPr marL="109728" indent="0">
              <a:buNone/>
            </a:pPr>
            <a:br>
              <a:rPr lang="en-US" sz="1800" dirty="0"/>
            </a:br>
            <a:endParaRPr lang="en-US" sz="1800" dirty="0"/>
          </a:p>
          <a:p>
            <a:pPr marL="109728" indent="0">
              <a:buNone/>
            </a:pPr>
            <a:r>
              <a:rPr lang="en-US" sz="1800" dirty="0"/>
              <a:t>for (</a:t>
            </a:r>
            <a:r>
              <a:rPr lang="en-US" sz="1800" dirty="0" err="1"/>
              <a:t>int</a:t>
            </a:r>
            <a:r>
              <a:rPr lang="en-US" sz="1800" dirty="0"/>
              <a:t> </a:t>
            </a:r>
            <a:r>
              <a:rPr lang="en-US" sz="1800" dirty="0" err="1"/>
              <a:t>i</a:t>
            </a:r>
            <a:r>
              <a:rPr lang="en-US" sz="1800" dirty="0"/>
              <a:t> = 0; </a:t>
            </a:r>
            <a:r>
              <a:rPr lang="en-US" sz="1800" dirty="0" err="1"/>
              <a:t>i</a:t>
            </a:r>
            <a:r>
              <a:rPr lang="en-US" sz="1800" dirty="0"/>
              <a:t> &lt; </a:t>
            </a:r>
            <a:r>
              <a:rPr lang="en-US" sz="1800" dirty="0" err="1"/>
              <a:t>timeArray.length</a:t>
            </a:r>
            <a:r>
              <a:rPr lang="en-US" sz="1800" dirty="0"/>
              <a:t>; </a:t>
            </a:r>
            <a:r>
              <a:rPr lang="en-US" sz="1800" dirty="0" err="1"/>
              <a:t>i</a:t>
            </a:r>
            <a:r>
              <a:rPr lang="en-US" sz="1800" dirty="0"/>
              <a:t>++) {</a:t>
            </a:r>
          </a:p>
          <a:p>
            <a:pPr marL="109728" indent="0">
              <a:buNone/>
            </a:pPr>
            <a:r>
              <a:rPr lang="en-US" sz="1800" dirty="0"/>
              <a:t>if (</a:t>
            </a:r>
            <a:r>
              <a:rPr lang="en-US" sz="1800" dirty="0" err="1"/>
              <a:t>timeArray</a:t>
            </a:r>
            <a:r>
              <a:rPr lang="en-US" sz="1800" dirty="0"/>
              <a:t>[</a:t>
            </a:r>
            <a:r>
              <a:rPr lang="en-US" sz="1800" dirty="0" err="1"/>
              <a:t>i</a:t>
            </a:r>
            <a:r>
              <a:rPr lang="en-US" sz="1800" dirty="0"/>
              <a:t>] == 1)</a:t>
            </a:r>
          </a:p>
          <a:p>
            <a:pPr marL="109728" indent="0">
              <a:buNone/>
            </a:pPr>
            <a:r>
              <a:rPr lang="en-US" sz="1800" dirty="0"/>
              <a:t>++fitness;</a:t>
            </a:r>
          </a:p>
          <a:p>
            <a:pPr marL="109728" indent="0">
              <a:buNone/>
            </a:pPr>
            <a:r>
              <a:rPr lang="en-US" sz="1800" dirty="0"/>
              <a:t>if (</a:t>
            </a:r>
            <a:r>
              <a:rPr lang="en-US" sz="1800" dirty="0" err="1"/>
              <a:t>priceArray</a:t>
            </a:r>
            <a:r>
              <a:rPr lang="en-US" sz="1800" dirty="0"/>
              <a:t>[</a:t>
            </a:r>
            <a:r>
              <a:rPr lang="en-US" sz="1800" dirty="0" err="1"/>
              <a:t>i</a:t>
            </a:r>
            <a:r>
              <a:rPr lang="en-US" sz="1800" dirty="0"/>
              <a:t>] == 1)</a:t>
            </a:r>
          </a:p>
          <a:p>
            <a:pPr marL="109728" indent="0">
              <a:buNone/>
            </a:pPr>
            <a:r>
              <a:rPr lang="en-US" sz="1800" dirty="0"/>
              <a:t>++fitness;</a:t>
            </a:r>
          </a:p>
          <a:p>
            <a:pPr marL="109728" indent="0">
              <a:buNone/>
            </a:pPr>
            <a:r>
              <a:rPr lang="en-US" sz="1800" dirty="0"/>
              <a:t>}</a:t>
            </a:r>
          </a:p>
          <a:p>
            <a:pPr marL="109728" indent="0">
              <a:buNone/>
            </a:pPr>
            <a:br>
              <a:rPr lang="en-US" sz="1800" dirty="0"/>
            </a:br>
            <a:endParaRPr lang="en-US" sz="1800" dirty="0"/>
          </a:p>
          <a:p>
            <a:pPr marL="109728" indent="0">
              <a:buNone/>
            </a:pPr>
            <a:r>
              <a:rPr lang="en-US" sz="1800" dirty="0" err="1"/>
              <a:t>this.fitness</a:t>
            </a:r>
            <a:r>
              <a:rPr lang="en-US" sz="1800" dirty="0"/>
              <a:t> = fitness;</a:t>
            </a:r>
          </a:p>
          <a:p>
            <a:pPr marL="109728" indent="0">
              <a:buNone/>
            </a:pPr>
            <a:r>
              <a:rPr lang="en-US" sz="1800" dirty="0"/>
              <a:t>return fitness;</a:t>
            </a:r>
          </a:p>
          <a:p>
            <a:pPr marL="109728" indent="0">
              <a:buNone/>
            </a:pPr>
            <a:r>
              <a:rPr lang="en-US" sz="1800" dirty="0"/>
              <a:t>}</a:t>
            </a:r>
          </a:p>
          <a:p>
            <a:pPr marL="109728" indent="0">
              <a:buNone/>
            </a:pPr>
            <a:r>
              <a:rPr lang="en-US" dirty="0"/>
              <a:t>F</a:t>
            </a:r>
            <a:r>
              <a:rPr lang="en-IN" dirty="0" err="1"/>
              <a:t>itness</a:t>
            </a:r>
            <a:r>
              <a:rPr lang="en-IN" dirty="0"/>
              <a:t> function, for this case is number of 1s present in the genome.</a:t>
            </a:r>
          </a:p>
        </p:txBody>
      </p:sp>
      <p:sp>
        <p:nvSpPr>
          <p:cNvPr id="3" name="Title 2"/>
          <p:cNvSpPr>
            <a:spLocks noGrp="1"/>
          </p:cNvSpPr>
          <p:nvPr>
            <p:ph type="title"/>
          </p:nvPr>
        </p:nvSpPr>
        <p:spPr/>
        <p:txBody>
          <a:bodyPr/>
          <a:lstStyle/>
          <a:p>
            <a:r>
              <a:rPr lang="en-IN" dirty="0"/>
              <a:t>Fitness Function</a:t>
            </a:r>
          </a:p>
        </p:txBody>
      </p:sp>
    </p:spTree>
    <p:extLst>
      <p:ext uri="{BB962C8B-B14F-4D97-AF65-F5344CB8AC3E}">
        <p14:creationId xmlns:p14="http://schemas.microsoft.com/office/powerpoint/2010/main" val="1856712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96752"/>
            <a:ext cx="8229600" cy="4810539"/>
          </a:xfrm>
        </p:spPr>
        <p:txBody>
          <a:bodyPr>
            <a:normAutofit lnSpcReduction="10000"/>
          </a:bodyPr>
          <a:lstStyle/>
          <a:p>
            <a:pPr marL="109728" indent="0">
              <a:buNone/>
            </a:pPr>
            <a:r>
              <a:rPr lang="en-US" sz="1800" dirty="0"/>
              <a:t>public </a:t>
            </a:r>
            <a:r>
              <a:rPr lang="en-US" sz="1800" dirty="0" err="1"/>
              <a:t>int</a:t>
            </a:r>
            <a:r>
              <a:rPr lang="en-US" sz="1800" dirty="0"/>
              <a:t> </a:t>
            </a:r>
            <a:r>
              <a:rPr lang="en-US" sz="1800" dirty="0" err="1"/>
              <a:t>compareTo</a:t>
            </a:r>
            <a:r>
              <a:rPr lang="en-US" sz="1800" dirty="0"/>
              <a:t>(Flight o) {</a:t>
            </a:r>
          </a:p>
          <a:p>
            <a:pPr marL="109728" indent="0">
              <a:buNone/>
            </a:pPr>
            <a:r>
              <a:rPr lang="en-US" sz="1800" dirty="0"/>
              <a:t>Integer fit1 = </a:t>
            </a:r>
            <a:r>
              <a:rPr lang="en-US" sz="1800" dirty="0" err="1"/>
              <a:t>calculateFitness</a:t>
            </a:r>
            <a:r>
              <a:rPr lang="en-US" sz="1800" dirty="0"/>
              <a:t>();</a:t>
            </a:r>
          </a:p>
          <a:p>
            <a:pPr marL="109728" indent="0">
              <a:buNone/>
            </a:pPr>
            <a:r>
              <a:rPr lang="en-US" sz="1800" dirty="0"/>
              <a:t>Integer fit2 = </a:t>
            </a:r>
            <a:r>
              <a:rPr lang="en-US" sz="1800" dirty="0" err="1"/>
              <a:t>o.calculateFitness</a:t>
            </a:r>
            <a:r>
              <a:rPr lang="en-US" sz="1800" dirty="0"/>
              <a:t>();</a:t>
            </a:r>
          </a:p>
          <a:p>
            <a:pPr marL="109728" indent="0">
              <a:buNone/>
            </a:pPr>
            <a:r>
              <a:rPr lang="en-US" sz="1800" dirty="0"/>
              <a:t>if (fit1 - fit2 &gt; 0)</a:t>
            </a:r>
          </a:p>
          <a:p>
            <a:pPr marL="109728" indent="0">
              <a:buNone/>
            </a:pPr>
            <a:r>
              <a:rPr lang="en-US" sz="1800" dirty="0"/>
              <a:t>return -1;</a:t>
            </a:r>
          </a:p>
          <a:p>
            <a:pPr marL="109728" indent="0">
              <a:buNone/>
            </a:pPr>
            <a:r>
              <a:rPr lang="en-US" sz="1800" dirty="0"/>
              <a:t>else if (fit1 - fit2 &lt; 0)</a:t>
            </a:r>
          </a:p>
          <a:p>
            <a:pPr marL="109728" indent="0">
              <a:buNone/>
            </a:pPr>
            <a:r>
              <a:rPr lang="en-US" sz="1800" dirty="0"/>
              <a:t>return 1;</a:t>
            </a:r>
          </a:p>
          <a:p>
            <a:pPr marL="109728" indent="0">
              <a:buNone/>
            </a:pPr>
            <a:r>
              <a:rPr lang="en-US" sz="1800" dirty="0"/>
              <a:t>else</a:t>
            </a:r>
          </a:p>
          <a:p>
            <a:pPr marL="109728" indent="0">
              <a:buNone/>
            </a:pPr>
            <a:r>
              <a:rPr lang="en-US" sz="1800" dirty="0"/>
              <a:t>return 0;</a:t>
            </a:r>
          </a:p>
          <a:p>
            <a:pPr marL="109728" indent="0">
              <a:buNone/>
            </a:pPr>
            <a:r>
              <a:rPr lang="en-US" sz="1800" dirty="0"/>
              <a:t>}</a:t>
            </a:r>
          </a:p>
          <a:p>
            <a:r>
              <a:rPr lang="en-IN" dirty="0"/>
              <a:t>Different flights are compared based on fitness function, for </a:t>
            </a:r>
            <a:r>
              <a:rPr lang="en-IN" dirty="0" err="1"/>
              <a:t>eg</a:t>
            </a:r>
            <a:r>
              <a:rPr lang="en-IN" dirty="0"/>
              <a:t>. </a:t>
            </a:r>
            <a:r>
              <a:rPr lang="en-IN" dirty="0" err="1"/>
              <a:t>flightA</a:t>
            </a:r>
            <a:r>
              <a:rPr lang="en-IN" dirty="0"/>
              <a:t> whose fitness function is 7 is considered to be more fit than flight whose fitness function is 5</a:t>
            </a:r>
          </a:p>
        </p:txBody>
      </p:sp>
      <p:sp>
        <p:nvSpPr>
          <p:cNvPr id="3" name="Title 2"/>
          <p:cNvSpPr>
            <a:spLocks noGrp="1"/>
          </p:cNvSpPr>
          <p:nvPr>
            <p:ph type="title"/>
          </p:nvPr>
        </p:nvSpPr>
        <p:spPr/>
        <p:txBody>
          <a:bodyPr>
            <a:normAutofit fontScale="90000"/>
          </a:bodyPr>
          <a:lstStyle/>
          <a:p>
            <a:r>
              <a:rPr lang="en-IN" dirty="0"/>
              <a:t>Comparison of different flights based on fitness function</a:t>
            </a:r>
          </a:p>
        </p:txBody>
      </p:sp>
    </p:spTree>
    <p:extLst>
      <p:ext uri="{BB962C8B-B14F-4D97-AF65-F5344CB8AC3E}">
        <p14:creationId xmlns:p14="http://schemas.microsoft.com/office/powerpoint/2010/main" val="18567125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840</TotalTime>
  <Words>1240</Words>
  <Application>Microsoft Office PowerPoint</Application>
  <PresentationFormat>On-screen Show (4:3)</PresentationFormat>
  <Paragraphs>205</Paragraphs>
  <Slides>24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Lucida Sans Unicode</vt:lpstr>
      <vt:lpstr>SFMono-Regular</vt:lpstr>
      <vt:lpstr>Verdana</vt:lpstr>
      <vt:lpstr>Wingdings 2</vt:lpstr>
      <vt:lpstr>Wingdings 3</vt:lpstr>
      <vt:lpstr>Concourse</vt:lpstr>
      <vt:lpstr>Genetic Algorithms for Best Possible Flight (INFO6205_08)</vt:lpstr>
      <vt:lpstr>Table Of Contents</vt:lpstr>
      <vt:lpstr>Problem Statement</vt:lpstr>
      <vt:lpstr>Genetic Algorithms</vt:lpstr>
      <vt:lpstr>Overview</vt:lpstr>
      <vt:lpstr>Genetic Code</vt:lpstr>
      <vt:lpstr>PowerPoint Presentation</vt:lpstr>
      <vt:lpstr>Fitness Function</vt:lpstr>
      <vt:lpstr>Comparison of different flights based on fitness function</vt:lpstr>
      <vt:lpstr>Selection</vt:lpstr>
      <vt:lpstr>Crossover</vt:lpstr>
      <vt:lpstr>Mutation and Cull</vt:lpstr>
      <vt:lpstr>Crossover and Mutation</vt:lpstr>
      <vt:lpstr>Constants File</vt:lpstr>
      <vt:lpstr> Outputs</vt:lpstr>
      <vt:lpstr>Outputs</vt:lpstr>
      <vt:lpstr>Outputs</vt:lpstr>
      <vt:lpstr>Unit Tests</vt:lpstr>
      <vt:lpstr>Unit Test</vt:lpstr>
      <vt:lpstr>Unit Test Output</vt:lpstr>
      <vt:lpstr>Result(explanation in next slide)</vt:lpstr>
      <vt:lpstr>Result</vt:lpstr>
      <vt:lpstr>Conclusion</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NARESH SHAH</dc:creator>
  <cp:lastModifiedBy>Hardik Jain</cp:lastModifiedBy>
  <cp:revision>57</cp:revision>
  <dcterms:created xsi:type="dcterms:W3CDTF">2015-12-04T00:44:45Z</dcterms:created>
  <dcterms:modified xsi:type="dcterms:W3CDTF">2017-12-11T22:11:27Z</dcterms:modified>
</cp:coreProperties>
</file>

<file path=docProps/thumbnail.jpeg>
</file>